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76" r:id="rId3"/>
    <p:sldId id="27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58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1638"/>
  </p:normalViewPr>
  <p:slideViewPr>
    <p:cSldViewPr snapToGrid="0" snapToObjects="1">
      <p:cViewPr varScale="1">
        <p:scale>
          <a:sx n="87" d="100"/>
          <a:sy n="87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22C4A4-DBCA-8D4F-9232-4DBBFFAD8752}" type="datetimeFigureOut">
              <a:rPr lang="en-US" smtClean="0"/>
              <a:t>7/29/20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C7EB9-F9AA-134F-9E6B-CEF961DA4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38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d3593443f_5_169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d3593443f_5_169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833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new venture </a:t>
            </a:r>
          </a:p>
          <a:p>
            <a:r>
              <a:rPr lang="en-US" dirty="0"/>
              <a:t>Even after </a:t>
            </a:r>
            <a:r>
              <a:rPr lang="en-US" dirty="0" err="1"/>
              <a:t>covid</a:t>
            </a:r>
            <a:r>
              <a:rPr lang="en-US" dirty="0"/>
              <a:t> stops, we have sourcing from japan (we can explore either continue this service or move in store for premium)</a:t>
            </a:r>
          </a:p>
        </p:txBody>
      </p:sp>
    </p:spTree>
    <p:extLst>
      <p:ext uri="{BB962C8B-B14F-4D97-AF65-F5344CB8AC3E}">
        <p14:creationId xmlns:p14="http://schemas.microsoft.com/office/powerpoint/2010/main" val="207327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6165-3C7F-154E-A7C9-431B72B29D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DB7630-0839-014F-B552-67D9CE76A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BBA82-6CE8-4C48-A1A7-C160A092A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17448-60BC-C847-BDCA-4FE9D56A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6B02A-10EC-4040-ADD2-98223FCC5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18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C120-978A-D941-AB09-B2CC25ABA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C81BA-9031-C744-B67D-E6955139D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B25A6-49F4-9544-8C62-DA1486285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10FFF-F8F4-324F-8101-5EB908FF7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E45CC-F15A-8648-B0D5-343C723E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83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8E9880-6B8B-9443-B4C9-640AA30C5F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20D7D-8760-4D4F-BDC2-292A9DAC2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623ED-BA11-7E41-A398-D60C94F8D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D7C5A-BD27-F84A-B3E3-9E43FDD56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86DE-7203-9C4F-BB0A-D457BDA2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24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 + design 3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>
            <a:spLocks noGrp="1"/>
          </p:cNvSpPr>
          <p:nvPr>
            <p:ph type="ctrTitle"/>
          </p:nvPr>
        </p:nvSpPr>
        <p:spPr>
          <a:xfrm>
            <a:off x="814500" y="-336132"/>
            <a:ext cx="3374000" cy="19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14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AF1F-88EF-644E-9037-04FC2376F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31984-B628-DD4A-B9EB-2AAAC79AC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ABC31-E319-7D4F-81CA-F9FA40BB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2DD2B-358F-3E43-B7A8-EA98CA170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16686-B353-8A49-A7E3-069888B6E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99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6AD9-896E-1940-AC0D-ABDF6457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C40A2-7EB1-C747-AA6C-E204C0220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1E649-6353-F940-99C0-47591739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C73C-519E-B145-A113-2194A4A32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453EF-253E-A747-827A-D235E1DB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9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A726E-1407-8441-90CD-3951F61F4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3150-57FC-7D4B-8711-D6A6A64A1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C988B-DFBC-A046-8540-50A562904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76DBB-250C-9E47-AB49-20BCD3A8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89F2D-16D1-6848-9A57-D272BAE44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12C9A-EB89-C442-9335-43960E92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01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0CCA0-6FB8-4E49-A41F-9FDC950BE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44FE2A-F697-2943-AC91-3D3E383B3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DA85F-8247-9040-B33A-FAEF26B45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15AD87-6E9E-B749-AA84-6BE5439BF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BD701D-739E-AE47-B1C3-3029EEE0CB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7E1421-1460-0E48-89A7-BBF577514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A33B3-BDB8-574D-AE0F-559643018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E00A1C-C3CD-6941-9110-D1A836FA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64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3653-0A1E-DD48-ABAE-1E8A49D21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E76824-D26A-3E48-8B05-CF05E1AC4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83C3B8-C9D0-9F40-A764-8B34FCEFB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1C654-F3D7-8F40-BD65-4656BDF8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9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6AC82B-9CEA-A844-9737-AD33EBE73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A996AD-C188-D14B-AB53-A3091840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47817-1147-354E-9809-47D307641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4C2CF-A2AB-0245-B342-390E8611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A8CA0-F9D2-A14A-BCBF-644A9843B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C73B83-8744-AD4E-88D9-36EB42272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DD5EC-123B-764F-80E2-F0D3BA53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FC3BC-FC22-8A4A-B375-F7A86972F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D326E-358D-534B-9FB8-5BD151F03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90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81688-1825-DB4A-A80C-B0B0B3AA6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3E0F8-7191-F14A-BB6D-CA2EB45E12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A11990-7C08-9241-A84B-1AE98B206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BD6B5-50C3-014A-8379-B4E0F926F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8D466-1F94-FB43-ACCC-E8D8AFAB3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A8B4C-9C5C-544F-83B6-A565E2BD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5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F55515-45AF-DC49-BAE7-2DB289C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4768C-C74C-DE4D-AD07-6204F9471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59C13-2299-F541-9299-C363E8163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8217-ACB6-1A4A-9E6B-05721AB8AA3F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115EC-5471-5743-8EC3-30A67DAE4B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E5D6F-4BDB-6542-8592-1C50E61E9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EECA2-3764-5645-A111-33F3583DB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9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/>
          <p:nvPr/>
        </p:nvSpPr>
        <p:spPr>
          <a:xfrm>
            <a:off x="821567" y="1492267"/>
            <a:ext cx="2078000" cy="2004000"/>
          </a:xfrm>
          <a:prstGeom prst="rect">
            <a:avLst/>
          </a:prstGeom>
          <a:noFill/>
          <a:ln w="9525" cap="flat" cmpd="sng">
            <a:solidFill>
              <a:srgbClr val="CC580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78" name="Google Shape;178;p36"/>
          <p:cNvSpPr txBox="1">
            <a:spLocks noGrp="1"/>
          </p:cNvSpPr>
          <p:nvPr>
            <p:ph type="ctrTitle"/>
          </p:nvPr>
        </p:nvSpPr>
        <p:spPr>
          <a:xfrm>
            <a:off x="693432" y="409934"/>
            <a:ext cx="10018107" cy="6437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000" dirty="0">
                <a:solidFill>
                  <a:srgbClr val="000000"/>
                </a:solidFill>
                <a:latin typeface="Times" pitchFamily="2" charset="0"/>
                <a:ea typeface="Merriweather"/>
                <a:cs typeface="Merriweather"/>
                <a:sym typeface="Merriweather"/>
              </a:rPr>
              <a:t>Mid-career professionals are seeking new at-home experiences </a:t>
            </a:r>
            <a:endParaRPr sz="3000" dirty="0">
              <a:solidFill>
                <a:srgbClr val="000000"/>
              </a:solidFill>
              <a:latin typeface="Times" pitchFamily="2" charset="0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79" name="Google Shape;179;p36"/>
          <p:cNvPicPr preferRelativeResize="0"/>
          <p:nvPr/>
        </p:nvPicPr>
        <p:blipFill rotWithShape="1">
          <a:blip r:embed="rId3">
            <a:alphaModFix/>
          </a:blip>
          <a:srcRect l="30771"/>
          <a:stretch/>
        </p:blipFill>
        <p:spPr>
          <a:xfrm>
            <a:off x="1103899" y="1292434"/>
            <a:ext cx="2078007" cy="200379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6"/>
          <p:cNvSpPr txBox="1">
            <a:spLocks noGrp="1"/>
          </p:cNvSpPr>
          <p:nvPr>
            <p:ph type="ctrTitle"/>
          </p:nvPr>
        </p:nvSpPr>
        <p:spPr>
          <a:xfrm>
            <a:off x="3973580" y="1183911"/>
            <a:ext cx="1809200" cy="43839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1600" dirty="0">
                <a:solidFill>
                  <a:srgbClr val="CC5803"/>
                </a:solidFill>
                <a:latin typeface="Cambria" panose="02040503050406030204" pitchFamily="18" charset="0"/>
              </a:rPr>
              <a:t>PROFILE</a:t>
            </a:r>
            <a:endParaRPr sz="1600" dirty="0">
              <a:solidFill>
                <a:srgbClr val="CC5803"/>
              </a:solidFill>
              <a:latin typeface="Cambria" panose="02040503050406030204" pitchFamily="18" charset="0"/>
            </a:endParaRPr>
          </a:p>
        </p:txBody>
      </p:sp>
      <p:sp>
        <p:nvSpPr>
          <p:cNvPr id="181" name="Google Shape;181;p36"/>
          <p:cNvSpPr txBox="1">
            <a:spLocks noGrp="1"/>
          </p:cNvSpPr>
          <p:nvPr>
            <p:ph type="subTitle" idx="4294967295"/>
          </p:nvPr>
        </p:nvSpPr>
        <p:spPr>
          <a:xfrm>
            <a:off x="3972331" y="1510773"/>
            <a:ext cx="2078000" cy="35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sz="1333" dirty="0">
                <a:solidFill>
                  <a:srgbClr val="1F1300"/>
                </a:solidFill>
                <a:latin typeface="Times" pitchFamily="2" charset="0"/>
              </a:rPr>
              <a:t>Age: 30 years</a:t>
            </a:r>
            <a:endParaRPr sz="1333" dirty="0">
              <a:solidFill>
                <a:srgbClr val="1F1300"/>
              </a:solidFill>
              <a:latin typeface="Times" pitchFamily="2" charset="0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>
              <a:solidFill>
                <a:srgbClr val="1F1300"/>
              </a:solidFill>
              <a:latin typeface="Times" pitchFamily="2" charset="0"/>
            </a:endParaRPr>
          </a:p>
        </p:txBody>
      </p:sp>
      <p:sp>
        <p:nvSpPr>
          <p:cNvPr id="182" name="Google Shape;182;p36"/>
          <p:cNvSpPr txBox="1">
            <a:spLocks noGrp="1"/>
          </p:cNvSpPr>
          <p:nvPr>
            <p:ph type="subTitle" idx="4294967295"/>
          </p:nvPr>
        </p:nvSpPr>
        <p:spPr>
          <a:xfrm>
            <a:off x="3972331" y="1872773"/>
            <a:ext cx="2078000" cy="35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" sz="1333" dirty="0">
                <a:solidFill>
                  <a:srgbClr val="1F1300"/>
                </a:solidFill>
                <a:latin typeface="Times" pitchFamily="2" charset="0"/>
              </a:rPr>
              <a:t>Gender: Female</a:t>
            </a:r>
            <a:endParaRPr dirty="0">
              <a:solidFill>
                <a:srgbClr val="1F1300"/>
              </a:solidFill>
              <a:latin typeface="Times" pitchFamily="2" charset="0"/>
            </a:endParaRPr>
          </a:p>
        </p:txBody>
      </p:sp>
      <p:sp>
        <p:nvSpPr>
          <p:cNvPr id="183" name="Google Shape;183;p36"/>
          <p:cNvSpPr txBox="1">
            <a:spLocks noGrp="1"/>
          </p:cNvSpPr>
          <p:nvPr>
            <p:ph type="subTitle" idx="4294967295"/>
          </p:nvPr>
        </p:nvSpPr>
        <p:spPr>
          <a:xfrm>
            <a:off x="5293453" y="1518823"/>
            <a:ext cx="1809196" cy="35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" sz="1333" dirty="0">
                <a:solidFill>
                  <a:srgbClr val="1F1300"/>
                </a:solidFill>
                <a:latin typeface="Times" pitchFamily="2" charset="0"/>
              </a:rPr>
              <a:t>Location: Philadelphia</a:t>
            </a:r>
            <a:endParaRPr dirty="0">
              <a:solidFill>
                <a:srgbClr val="1F1300"/>
              </a:solidFill>
              <a:latin typeface="Times" pitchFamily="2" charset="0"/>
            </a:endParaRPr>
          </a:p>
        </p:txBody>
      </p:sp>
      <p:sp>
        <p:nvSpPr>
          <p:cNvPr id="184" name="Google Shape;184;p36"/>
          <p:cNvSpPr txBox="1">
            <a:spLocks noGrp="1"/>
          </p:cNvSpPr>
          <p:nvPr>
            <p:ph type="subTitle" idx="4294967295"/>
          </p:nvPr>
        </p:nvSpPr>
        <p:spPr>
          <a:xfrm>
            <a:off x="5293452" y="1880823"/>
            <a:ext cx="1794147" cy="50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" sz="1333" dirty="0">
                <a:solidFill>
                  <a:srgbClr val="1F1300"/>
                </a:solidFill>
                <a:latin typeface="Times" pitchFamily="2" charset="0"/>
              </a:rPr>
              <a:t>Job: Consultant</a:t>
            </a:r>
            <a:endParaRPr dirty="0">
              <a:solidFill>
                <a:srgbClr val="1F1300"/>
              </a:solidFill>
              <a:latin typeface="Times" pitchFamily="2" charset="0"/>
            </a:endParaRPr>
          </a:p>
        </p:txBody>
      </p:sp>
      <p:sp>
        <p:nvSpPr>
          <p:cNvPr id="186" name="Google Shape;186;p36"/>
          <p:cNvSpPr txBox="1">
            <a:spLocks noGrp="1"/>
          </p:cNvSpPr>
          <p:nvPr>
            <p:ph type="subTitle" idx="4294967295"/>
          </p:nvPr>
        </p:nvSpPr>
        <p:spPr>
          <a:xfrm>
            <a:off x="3937954" y="3240829"/>
            <a:ext cx="1558037" cy="35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spcBef>
                <a:spcPts val="0"/>
              </a:spcBef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" sz="1333" dirty="0" err="1">
                <a:solidFill>
                  <a:sysClr val="windowText" lastClr="000000"/>
                </a:solidFill>
                <a:latin typeface="Cambria" panose="02040503050406030204" pitchFamily="18" charset="0"/>
              </a:rPr>
              <a:t>Instagrammable</a:t>
            </a:r>
            <a:endParaRPr dirty="0"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cxnSp>
        <p:nvCxnSpPr>
          <p:cNvPr id="190" name="Google Shape;190;p36"/>
          <p:cNvCxnSpPr/>
          <p:nvPr/>
        </p:nvCxnSpPr>
        <p:spPr>
          <a:xfrm>
            <a:off x="3806257" y="1276267"/>
            <a:ext cx="0" cy="4996800"/>
          </a:xfrm>
          <a:prstGeom prst="straightConnector1">
            <a:avLst/>
          </a:prstGeom>
          <a:noFill/>
          <a:ln w="9525" cap="flat" cmpd="sng">
            <a:solidFill>
              <a:srgbClr val="1F13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36"/>
          <p:cNvSpPr txBox="1">
            <a:spLocks noGrp="1"/>
          </p:cNvSpPr>
          <p:nvPr>
            <p:ph type="subTitle" idx="4294967295"/>
          </p:nvPr>
        </p:nvSpPr>
        <p:spPr>
          <a:xfrm>
            <a:off x="726071" y="3569668"/>
            <a:ext cx="2872016" cy="128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67" dirty="0">
                <a:solidFill>
                  <a:srgbClr val="1F1300"/>
                </a:solidFill>
                <a:latin typeface="Times" pitchFamily="2" charset="0"/>
              </a:rPr>
              <a:t>“I need new experiences that lets me see the bigger world, take new photos for my feed, and meet my friends for a nice meal.”</a:t>
            </a:r>
            <a:endParaRPr sz="1467" dirty="0">
              <a:solidFill>
                <a:srgbClr val="1F1300"/>
              </a:solidFill>
              <a:latin typeface="Times" pitchFamily="2" charset="0"/>
            </a:endParaRPr>
          </a:p>
        </p:txBody>
      </p:sp>
      <p:grpSp>
        <p:nvGrpSpPr>
          <p:cNvPr id="196" name="Google Shape;196;p36"/>
          <p:cNvGrpSpPr/>
          <p:nvPr/>
        </p:nvGrpSpPr>
        <p:grpSpPr>
          <a:xfrm>
            <a:off x="4576939" y="2936932"/>
            <a:ext cx="378944" cy="308328"/>
            <a:chOff x="1190625" y="717625"/>
            <a:chExt cx="5219200" cy="4260175"/>
          </a:xfrm>
          <a:solidFill>
            <a:srgbClr val="000000"/>
          </a:solidFill>
        </p:grpSpPr>
        <p:sp>
          <p:nvSpPr>
            <p:cNvPr id="197" name="Google Shape;197;p36"/>
            <p:cNvSpPr/>
            <p:nvPr/>
          </p:nvSpPr>
          <p:spPr>
            <a:xfrm>
              <a:off x="1190625" y="717625"/>
              <a:ext cx="5219200" cy="4260175"/>
            </a:xfrm>
            <a:custGeom>
              <a:avLst/>
              <a:gdLst/>
              <a:ahLst/>
              <a:cxnLst/>
              <a:rect l="l" t="t" r="r" b="b"/>
              <a:pathLst>
                <a:path w="208768" h="170407" extrusionOk="0">
                  <a:moveTo>
                    <a:pt x="51376" y="25281"/>
                  </a:moveTo>
                  <a:cubicBezTo>
                    <a:pt x="51670" y="25281"/>
                    <a:pt x="51898" y="25477"/>
                    <a:pt x="51898" y="25770"/>
                  </a:cubicBezTo>
                  <a:lnTo>
                    <a:pt x="51898" y="34219"/>
                  </a:lnTo>
                  <a:lnTo>
                    <a:pt x="22932" y="34219"/>
                  </a:lnTo>
                  <a:lnTo>
                    <a:pt x="22932" y="25770"/>
                  </a:lnTo>
                  <a:cubicBezTo>
                    <a:pt x="22932" y="25477"/>
                    <a:pt x="23160" y="25281"/>
                    <a:pt x="23421" y="25281"/>
                  </a:cubicBezTo>
                  <a:close/>
                  <a:moveTo>
                    <a:pt x="153183" y="8155"/>
                  </a:moveTo>
                  <a:cubicBezTo>
                    <a:pt x="158011" y="8155"/>
                    <a:pt x="162088" y="11450"/>
                    <a:pt x="163132" y="16147"/>
                  </a:cubicBezTo>
                  <a:lnTo>
                    <a:pt x="167144" y="34219"/>
                  </a:lnTo>
                  <a:lnTo>
                    <a:pt x="160164" y="34219"/>
                  </a:lnTo>
                  <a:cubicBezTo>
                    <a:pt x="148583" y="26716"/>
                    <a:pt x="134818" y="22378"/>
                    <a:pt x="120041" y="22378"/>
                  </a:cubicBezTo>
                  <a:cubicBezTo>
                    <a:pt x="105264" y="22378"/>
                    <a:pt x="91466" y="26716"/>
                    <a:pt x="79886" y="34219"/>
                  </a:cubicBezTo>
                  <a:lnTo>
                    <a:pt x="72938" y="34219"/>
                  </a:lnTo>
                  <a:lnTo>
                    <a:pt x="76918" y="16147"/>
                  </a:lnTo>
                  <a:cubicBezTo>
                    <a:pt x="77961" y="11450"/>
                    <a:pt x="82072" y="8155"/>
                    <a:pt x="86867" y="8155"/>
                  </a:cubicBezTo>
                  <a:close/>
                  <a:moveTo>
                    <a:pt x="69480" y="42374"/>
                  </a:moveTo>
                  <a:cubicBezTo>
                    <a:pt x="55062" y="55878"/>
                    <a:pt x="46027" y="75091"/>
                    <a:pt x="46027" y="96392"/>
                  </a:cubicBezTo>
                  <a:cubicBezTo>
                    <a:pt x="46027" y="117660"/>
                    <a:pt x="55062" y="136873"/>
                    <a:pt x="69480" y="150411"/>
                  </a:cubicBezTo>
                  <a:lnTo>
                    <a:pt x="32750" y="150411"/>
                  </a:lnTo>
                  <a:lnTo>
                    <a:pt x="32750" y="106113"/>
                  </a:lnTo>
                  <a:cubicBezTo>
                    <a:pt x="32750" y="103862"/>
                    <a:pt x="30924" y="102035"/>
                    <a:pt x="28673" y="102035"/>
                  </a:cubicBezTo>
                  <a:cubicBezTo>
                    <a:pt x="26422" y="102035"/>
                    <a:pt x="24595" y="103862"/>
                    <a:pt x="24595" y="106113"/>
                  </a:cubicBezTo>
                  <a:lnTo>
                    <a:pt x="24595" y="150411"/>
                  </a:lnTo>
                  <a:lnTo>
                    <a:pt x="14157" y="150411"/>
                  </a:lnTo>
                  <a:cubicBezTo>
                    <a:pt x="10862" y="150411"/>
                    <a:pt x="8155" y="147703"/>
                    <a:pt x="8155" y="144376"/>
                  </a:cubicBezTo>
                  <a:lnTo>
                    <a:pt x="8155" y="48408"/>
                  </a:lnTo>
                  <a:cubicBezTo>
                    <a:pt x="8155" y="45081"/>
                    <a:pt x="10862" y="42374"/>
                    <a:pt x="14157" y="42374"/>
                  </a:cubicBezTo>
                  <a:close/>
                  <a:moveTo>
                    <a:pt x="194610" y="42374"/>
                  </a:moveTo>
                  <a:cubicBezTo>
                    <a:pt x="197905" y="42374"/>
                    <a:pt x="200612" y="45081"/>
                    <a:pt x="200612" y="48376"/>
                  </a:cubicBezTo>
                  <a:lnTo>
                    <a:pt x="200612" y="144376"/>
                  </a:lnTo>
                  <a:cubicBezTo>
                    <a:pt x="200612" y="147703"/>
                    <a:pt x="197905" y="150411"/>
                    <a:pt x="194610" y="150411"/>
                  </a:cubicBezTo>
                  <a:lnTo>
                    <a:pt x="170602" y="150411"/>
                  </a:lnTo>
                  <a:cubicBezTo>
                    <a:pt x="185020" y="136873"/>
                    <a:pt x="194056" y="117660"/>
                    <a:pt x="194056" y="96392"/>
                  </a:cubicBezTo>
                  <a:cubicBezTo>
                    <a:pt x="194056" y="75091"/>
                    <a:pt x="185020" y="55878"/>
                    <a:pt x="170602" y="42374"/>
                  </a:cubicBezTo>
                  <a:close/>
                  <a:moveTo>
                    <a:pt x="120041" y="30533"/>
                  </a:moveTo>
                  <a:cubicBezTo>
                    <a:pt x="127642" y="30533"/>
                    <a:pt x="134981" y="31837"/>
                    <a:pt x="141799" y="34219"/>
                  </a:cubicBezTo>
                  <a:cubicBezTo>
                    <a:pt x="147474" y="36209"/>
                    <a:pt x="152824" y="38981"/>
                    <a:pt x="157684" y="42374"/>
                  </a:cubicBezTo>
                  <a:cubicBezTo>
                    <a:pt x="174712" y="54280"/>
                    <a:pt x="185901" y="74048"/>
                    <a:pt x="185901" y="96392"/>
                  </a:cubicBezTo>
                  <a:cubicBezTo>
                    <a:pt x="185901" y="118704"/>
                    <a:pt x="174712" y="138472"/>
                    <a:pt x="157684" y="150411"/>
                  </a:cubicBezTo>
                  <a:cubicBezTo>
                    <a:pt x="152824" y="153803"/>
                    <a:pt x="147474" y="156543"/>
                    <a:pt x="141799" y="158566"/>
                  </a:cubicBezTo>
                  <a:cubicBezTo>
                    <a:pt x="134981" y="160947"/>
                    <a:pt x="127642" y="162252"/>
                    <a:pt x="120041" y="162252"/>
                  </a:cubicBezTo>
                  <a:cubicBezTo>
                    <a:pt x="112408" y="162252"/>
                    <a:pt x="105101" y="160947"/>
                    <a:pt x="98284" y="158566"/>
                  </a:cubicBezTo>
                  <a:cubicBezTo>
                    <a:pt x="92575" y="156543"/>
                    <a:pt x="87258" y="153803"/>
                    <a:pt x="82398" y="150411"/>
                  </a:cubicBezTo>
                  <a:cubicBezTo>
                    <a:pt x="65338" y="138472"/>
                    <a:pt x="54182" y="118704"/>
                    <a:pt x="54182" y="96392"/>
                  </a:cubicBezTo>
                  <a:cubicBezTo>
                    <a:pt x="54182" y="74048"/>
                    <a:pt x="65338" y="54280"/>
                    <a:pt x="82398" y="42374"/>
                  </a:cubicBezTo>
                  <a:cubicBezTo>
                    <a:pt x="87258" y="38981"/>
                    <a:pt x="92575" y="36209"/>
                    <a:pt x="98284" y="34219"/>
                  </a:cubicBezTo>
                  <a:cubicBezTo>
                    <a:pt x="105101" y="31837"/>
                    <a:pt x="112408" y="30533"/>
                    <a:pt x="120041" y="30533"/>
                  </a:cubicBezTo>
                  <a:close/>
                  <a:moveTo>
                    <a:pt x="86867" y="0"/>
                  </a:moveTo>
                  <a:cubicBezTo>
                    <a:pt x="78190" y="0"/>
                    <a:pt x="70818" y="5905"/>
                    <a:pt x="68958" y="14386"/>
                  </a:cubicBezTo>
                  <a:lnTo>
                    <a:pt x="64555" y="34219"/>
                  </a:lnTo>
                  <a:lnTo>
                    <a:pt x="60053" y="34219"/>
                  </a:lnTo>
                  <a:lnTo>
                    <a:pt x="60053" y="25770"/>
                  </a:lnTo>
                  <a:cubicBezTo>
                    <a:pt x="60053" y="20975"/>
                    <a:pt x="56171" y="17126"/>
                    <a:pt x="51376" y="17126"/>
                  </a:cubicBezTo>
                  <a:lnTo>
                    <a:pt x="23421" y="17126"/>
                  </a:lnTo>
                  <a:cubicBezTo>
                    <a:pt x="18659" y="17126"/>
                    <a:pt x="14777" y="20975"/>
                    <a:pt x="14777" y="25770"/>
                  </a:cubicBezTo>
                  <a:lnTo>
                    <a:pt x="14777" y="34219"/>
                  </a:lnTo>
                  <a:lnTo>
                    <a:pt x="14157" y="34219"/>
                  </a:lnTo>
                  <a:cubicBezTo>
                    <a:pt x="6361" y="34219"/>
                    <a:pt x="0" y="40580"/>
                    <a:pt x="0" y="48408"/>
                  </a:cubicBezTo>
                  <a:lnTo>
                    <a:pt x="0" y="144376"/>
                  </a:lnTo>
                  <a:cubicBezTo>
                    <a:pt x="0" y="152205"/>
                    <a:pt x="6361" y="158566"/>
                    <a:pt x="14157" y="158566"/>
                  </a:cubicBezTo>
                  <a:lnTo>
                    <a:pt x="79886" y="158566"/>
                  </a:lnTo>
                  <a:cubicBezTo>
                    <a:pt x="91466" y="166036"/>
                    <a:pt x="105264" y="170407"/>
                    <a:pt x="120041" y="170407"/>
                  </a:cubicBezTo>
                  <a:cubicBezTo>
                    <a:pt x="134818" y="170407"/>
                    <a:pt x="148583" y="166036"/>
                    <a:pt x="160164" y="158566"/>
                  </a:cubicBezTo>
                  <a:lnTo>
                    <a:pt x="194610" y="158566"/>
                  </a:lnTo>
                  <a:cubicBezTo>
                    <a:pt x="202406" y="158566"/>
                    <a:pt x="208767" y="152205"/>
                    <a:pt x="208767" y="144376"/>
                  </a:cubicBezTo>
                  <a:lnTo>
                    <a:pt x="208767" y="48408"/>
                  </a:lnTo>
                  <a:cubicBezTo>
                    <a:pt x="208767" y="40580"/>
                    <a:pt x="202406" y="34219"/>
                    <a:pt x="194610" y="34219"/>
                  </a:cubicBezTo>
                  <a:lnTo>
                    <a:pt x="175495" y="34219"/>
                  </a:lnTo>
                  <a:lnTo>
                    <a:pt x="171091" y="14386"/>
                  </a:lnTo>
                  <a:cubicBezTo>
                    <a:pt x="169232" y="5905"/>
                    <a:pt x="161860" y="0"/>
                    <a:pt x="15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/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2853400" y="1789175"/>
              <a:ext cx="2676500" cy="2676500"/>
            </a:xfrm>
            <a:custGeom>
              <a:avLst/>
              <a:gdLst/>
              <a:ahLst/>
              <a:cxnLst/>
              <a:rect l="l" t="t" r="r" b="b"/>
              <a:pathLst>
                <a:path w="107060" h="107060" extrusionOk="0">
                  <a:moveTo>
                    <a:pt x="53530" y="1"/>
                  </a:moveTo>
                  <a:cubicBezTo>
                    <a:pt x="24009" y="1"/>
                    <a:pt x="1" y="24009"/>
                    <a:pt x="1" y="53530"/>
                  </a:cubicBezTo>
                  <a:cubicBezTo>
                    <a:pt x="1" y="83051"/>
                    <a:pt x="24009" y="107059"/>
                    <a:pt x="53530" y="107059"/>
                  </a:cubicBezTo>
                  <a:cubicBezTo>
                    <a:pt x="57836" y="107059"/>
                    <a:pt x="62109" y="106537"/>
                    <a:pt x="66252" y="105526"/>
                  </a:cubicBezTo>
                  <a:cubicBezTo>
                    <a:pt x="68437" y="105004"/>
                    <a:pt x="69775" y="102786"/>
                    <a:pt x="69253" y="100601"/>
                  </a:cubicBezTo>
                  <a:cubicBezTo>
                    <a:pt x="68779" y="98735"/>
                    <a:pt x="67117" y="97487"/>
                    <a:pt x="65280" y="97487"/>
                  </a:cubicBezTo>
                  <a:cubicBezTo>
                    <a:pt x="64966" y="97487"/>
                    <a:pt x="64647" y="97523"/>
                    <a:pt x="64327" y="97600"/>
                  </a:cubicBezTo>
                  <a:cubicBezTo>
                    <a:pt x="60804" y="98480"/>
                    <a:pt x="57184" y="98904"/>
                    <a:pt x="53530" y="98904"/>
                  </a:cubicBezTo>
                  <a:cubicBezTo>
                    <a:pt x="28511" y="98904"/>
                    <a:pt x="8156" y="78550"/>
                    <a:pt x="8156" y="53530"/>
                  </a:cubicBezTo>
                  <a:cubicBezTo>
                    <a:pt x="8156" y="28511"/>
                    <a:pt x="28511" y="8156"/>
                    <a:pt x="53530" y="8156"/>
                  </a:cubicBezTo>
                  <a:cubicBezTo>
                    <a:pt x="78550" y="8156"/>
                    <a:pt x="98904" y="28511"/>
                    <a:pt x="98904" y="53530"/>
                  </a:cubicBezTo>
                  <a:cubicBezTo>
                    <a:pt x="98904" y="62631"/>
                    <a:pt x="96197" y="71438"/>
                    <a:pt x="91108" y="78941"/>
                  </a:cubicBezTo>
                  <a:cubicBezTo>
                    <a:pt x="89836" y="80800"/>
                    <a:pt x="90325" y="83345"/>
                    <a:pt x="92185" y="84617"/>
                  </a:cubicBezTo>
                  <a:cubicBezTo>
                    <a:pt x="92885" y="85096"/>
                    <a:pt x="93683" y="85326"/>
                    <a:pt x="94474" y="85326"/>
                  </a:cubicBezTo>
                  <a:cubicBezTo>
                    <a:pt x="95781" y="85326"/>
                    <a:pt x="97068" y="84699"/>
                    <a:pt x="97860" y="83540"/>
                  </a:cubicBezTo>
                  <a:cubicBezTo>
                    <a:pt x="103863" y="74668"/>
                    <a:pt x="107059" y="64295"/>
                    <a:pt x="107059" y="53530"/>
                  </a:cubicBezTo>
                  <a:cubicBezTo>
                    <a:pt x="107059" y="24009"/>
                    <a:pt x="83051" y="1"/>
                    <a:pt x="535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" name="Google Shape;199;p36"/>
            <p:cNvSpPr/>
            <p:nvPr/>
          </p:nvSpPr>
          <p:spPr>
            <a:xfrm>
              <a:off x="1527425" y="2129250"/>
              <a:ext cx="759250" cy="759250"/>
            </a:xfrm>
            <a:custGeom>
              <a:avLst/>
              <a:gdLst/>
              <a:ahLst/>
              <a:cxnLst/>
              <a:rect l="l" t="t" r="r" b="b"/>
              <a:pathLst>
                <a:path w="30370" h="30370" extrusionOk="0">
                  <a:moveTo>
                    <a:pt x="15201" y="8155"/>
                  </a:moveTo>
                  <a:cubicBezTo>
                    <a:pt x="19083" y="8155"/>
                    <a:pt x="22214" y="11320"/>
                    <a:pt x="22214" y="15201"/>
                  </a:cubicBezTo>
                  <a:cubicBezTo>
                    <a:pt x="22214" y="19050"/>
                    <a:pt x="19083" y="22215"/>
                    <a:pt x="15201" y="22215"/>
                  </a:cubicBezTo>
                  <a:cubicBezTo>
                    <a:pt x="11319" y="22215"/>
                    <a:pt x="8155" y="19050"/>
                    <a:pt x="8155" y="15201"/>
                  </a:cubicBezTo>
                  <a:cubicBezTo>
                    <a:pt x="8155" y="11320"/>
                    <a:pt x="11319" y="8155"/>
                    <a:pt x="15201" y="8155"/>
                  </a:cubicBezTo>
                  <a:close/>
                  <a:moveTo>
                    <a:pt x="15201" y="0"/>
                  </a:moveTo>
                  <a:cubicBezTo>
                    <a:pt x="6818" y="0"/>
                    <a:pt x="0" y="6818"/>
                    <a:pt x="0" y="15201"/>
                  </a:cubicBezTo>
                  <a:cubicBezTo>
                    <a:pt x="0" y="23552"/>
                    <a:pt x="6818" y="30370"/>
                    <a:pt x="15201" y="30370"/>
                  </a:cubicBezTo>
                  <a:cubicBezTo>
                    <a:pt x="23552" y="30370"/>
                    <a:pt x="30369" y="23552"/>
                    <a:pt x="30369" y="15201"/>
                  </a:cubicBezTo>
                  <a:cubicBezTo>
                    <a:pt x="30369" y="6818"/>
                    <a:pt x="23552" y="0"/>
                    <a:pt x="152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" name="Google Shape;200;p36"/>
            <p:cNvSpPr/>
            <p:nvPr/>
          </p:nvSpPr>
          <p:spPr>
            <a:xfrm>
              <a:off x="4812225" y="4028325"/>
              <a:ext cx="203900" cy="204125"/>
            </a:xfrm>
            <a:custGeom>
              <a:avLst/>
              <a:gdLst/>
              <a:ahLst/>
              <a:cxnLst/>
              <a:rect l="l" t="t" r="r" b="b"/>
              <a:pathLst>
                <a:path w="8156" h="8165" extrusionOk="0">
                  <a:moveTo>
                    <a:pt x="4082" y="1"/>
                  </a:moveTo>
                  <a:cubicBezTo>
                    <a:pt x="3817" y="1"/>
                    <a:pt x="3556" y="25"/>
                    <a:pt x="3295" y="74"/>
                  </a:cubicBezTo>
                  <a:cubicBezTo>
                    <a:pt x="3034" y="140"/>
                    <a:pt x="2774" y="205"/>
                    <a:pt x="2513" y="303"/>
                  </a:cubicBezTo>
                  <a:cubicBezTo>
                    <a:pt x="2284" y="433"/>
                    <a:pt x="2056" y="531"/>
                    <a:pt x="1828" y="694"/>
                  </a:cubicBezTo>
                  <a:cubicBezTo>
                    <a:pt x="1599" y="857"/>
                    <a:pt x="1403" y="1020"/>
                    <a:pt x="1208" y="1216"/>
                  </a:cubicBezTo>
                  <a:cubicBezTo>
                    <a:pt x="1012" y="1379"/>
                    <a:pt x="849" y="1608"/>
                    <a:pt x="686" y="1836"/>
                  </a:cubicBezTo>
                  <a:cubicBezTo>
                    <a:pt x="555" y="2032"/>
                    <a:pt x="425" y="2293"/>
                    <a:pt x="327" y="2521"/>
                  </a:cubicBezTo>
                  <a:cubicBezTo>
                    <a:pt x="229" y="2782"/>
                    <a:pt x="131" y="3043"/>
                    <a:pt x="99" y="3271"/>
                  </a:cubicBezTo>
                  <a:cubicBezTo>
                    <a:pt x="33" y="3565"/>
                    <a:pt x="1" y="3826"/>
                    <a:pt x="1" y="4087"/>
                  </a:cubicBezTo>
                  <a:cubicBezTo>
                    <a:pt x="1" y="4348"/>
                    <a:pt x="33" y="4609"/>
                    <a:pt x="99" y="4869"/>
                  </a:cubicBezTo>
                  <a:cubicBezTo>
                    <a:pt x="131" y="5130"/>
                    <a:pt x="229" y="5391"/>
                    <a:pt x="327" y="5652"/>
                  </a:cubicBezTo>
                  <a:cubicBezTo>
                    <a:pt x="425" y="5881"/>
                    <a:pt x="555" y="6142"/>
                    <a:pt x="686" y="6337"/>
                  </a:cubicBezTo>
                  <a:cubicBezTo>
                    <a:pt x="849" y="6566"/>
                    <a:pt x="1012" y="6794"/>
                    <a:pt x="1208" y="6957"/>
                  </a:cubicBezTo>
                  <a:cubicBezTo>
                    <a:pt x="1403" y="7153"/>
                    <a:pt x="1599" y="7316"/>
                    <a:pt x="1828" y="7479"/>
                  </a:cubicBezTo>
                  <a:cubicBezTo>
                    <a:pt x="2056" y="7610"/>
                    <a:pt x="2284" y="7740"/>
                    <a:pt x="2513" y="7838"/>
                  </a:cubicBezTo>
                  <a:cubicBezTo>
                    <a:pt x="2774" y="7936"/>
                    <a:pt x="3034" y="8034"/>
                    <a:pt x="3295" y="8066"/>
                  </a:cubicBezTo>
                  <a:cubicBezTo>
                    <a:pt x="3556" y="8131"/>
                    <a:pt x="3817" y="8164"/>
                    <a:pt x="4078" y="8164"/>
                  </a:cubicBezTo>
                  <a:cubicBezTo>
                    <a:pt x="4339" y="8164"/>
                    <a:pt x="4600" y="8131"/>
                    <a:pt x="4894" y="8066"/>
                  </a:cubicBezTo>
                  <a:cubicBezTo>
                    <a:pt x="5155" y="8034"/>
                    <a:pt x="5383" y="7936"/>
                    <a:pt x="5644" y="7838"/>
                  </a:cubicBezTo>
                  <a:cubicBezTo>
                    <a:pt x="5872" y="7740"/>
                    <a:pt x="6133" y="7610"/>
                    <a:pt x="6329" y="7479"/>
                  </a:cubicBezTo>
                  <a:cubicBezTo>
                    <a:pt x="6557" y="7316"/>
                    <a:pt x="6786" y="7153"/>
                    <a:pt x="6949" y="6957"/>
                  </a:cubicBezTo>
                  <a:cubicBezTo>
                    <a:pt x="7732" y="6207"/>
                    <a:pt x="8156" y="5163"/>
                    <a:pt x="8156" y="4087"/>
                  </a:cubicBezTo>
                  <a:cubicBezTo>
                    <a:pt x="8156" y="3826"/>
                    <a:pt x="8123" y="3565"/>
                    <a:pt x="8091" y="3271"/>
                  </a:cubicBezTo>
                  <a:cubicBezTo>
                    <a:pt x="8025" y="3043"/>
                    <a:pt x="7960" y="2782"/>
                    <a:pt x="7862" y="2521"/>
                  </a:cubicBezTo>
                  <a:cubicBezTo>
                    <a:pt x="7732" y="2293"/>
                    <a:pt x="7634" y="2032"/>
                    <a:pt x="7471" y="1836"/>
                  </a:cubicBezTo>
                  <a:cubicBezTo>
                    <a:pt x="7340" y="1608"/>
                    <a:pt x="7145" y="1379"/>
                    <a:pt x="6949" y="1216"/>
                  </a:cubicBezTo>
                  <a:cubicBezTo>
                    <a:pt x="6786" y="1020"/>
                    <a:pt x="6557" y="857"/>
                    <a:pt x="6362" y="694"/>
                  </a:cubicBezTo>
                  <a:cubicBezTo>
                    <a:pt x="6133" y="531"/>
                    <a:pt x="5872" y="433"/>
                    <a:pt x="5644" y="303"/>
                  </a:cubicBezTo>
                  <a:cubicBezTo>
                    <a:pt x="5383" y="205"/>
                    <a:pt x="5155" y="140"/>
                    <a:pt x="4894" y="74"/>
                  </a:cubicBezTo>
                  <a:cubicBezTo>
                    <a:pt x="4617" y="25"/>
                    <a:pt x="4347" y="1"/>
                    <a:pt x="40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43" name="Google Shape;243;p36"/>
          <p:cNvSpPr/>
          <p:nvPr/>
        </p:nvSpPr>
        <p:spPr>
          <a:xfrm>
            <a:off x="4645431" y="4907144"/>
            <a:ext cx="1508584" cy="417385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4" name="Google Shape;244;p36"/>
          <p:cNvSpPr/>
          <p:nvPr/>
        </p:nvSpPr>
        <p:spPr>
          <a:xfrm>
            <a:off x="4109408" y="5011709"/>
            <a:ext cx="1743573" cy="233417"/>
          </a:xfrm>
          <a:prstGeom prst="rect">
            <a:avLst/>
          </a:prstGeom>
          <a:solidFill>
            <a:srgbClr val="FFC15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49" name="Google Shape;249;p36"/>
          <p:cNvGrpSpPr/>
          <p:nvPr/>
        </p:nvGrpSpPr>
        <p:grpSpPr>
          <a:xfrm>
            <a:off x="4171615" y="4974871"/>
            <a:ext cx="364900" cy="312333"/>
            <a:chOff x="1190625" y="614050"/>
            <a:chExt cx="5219200" cy="4467325"/>
          </a:xfrm>
          <a:solidFill>
            <a:srgbClr val="000000"/>
          </a:solidFill>
        </p:grpSpPr>
        <p:sp>
          <p:nvSpPr>
            <p:cNvPr id="250" name="Google Shape;250;p36"/>
            <p:cNvSpPr/>
            <p:nvPr/>
          </p:nvSpPr>
          <p:spPr>
            <a:xfrm>
              <a:off x="1190625" y="614050"/>
              <a:ext cx="5219200" cy="4467325"/>
            </a:xfrm>
            <a:custGeom>
              <a:avLst/>
              <a:gdLst/>
              <a:ahLst/>
              <a:cxnLst/>
              <a:rect l="l" t="t" r="r" b="b"/>
              <a:pathLst>
                <a:path w="208768" h="178693" extrusionOk="0">
                  <a:moveTo>
                    <a:pt x="31935" y="42472"/>
                  </a:moveTo>
                  <a:cubicBezTo>
                    <a:pt x="30239" y="47202"/>
                    <a:pt x="25704" y="50627"/>
                    <a:pt x="20387" y="50627"/>
                  </a:cubicBezTo>
                  <a:cubicBezTo>
                    <a:pt x="15070" y="50627"/>
                    <a:pt x="10536" y="47202"/>
                    <a:pt x="8873" y="42472"/>
                  </a:cubicBezTo>
                  <a:close/>
                  <a:moveTo>
                    <a:pt x="200612" y="16050"/>
                  </a:moveTo>
                  <a:lnTo>
                    <a:pt x="200612" y="99263"/>
                  </a:lnTo>
                  <a:cubicBezTo>
                    <a:pt x="192718" y="98056"/>
                    <a:pt x="187695" y="93196"/>
                    <a:pt x="185379" y="84486"/>
                  </a:cubicBezTo>
                  <a:cubicBezTo>
                    <a:pt x="182476" y="73656"/>
                    <a:pt x="184107" y="56890"/>
                    <a:pt x="189750" y="39667"/>
                  </a:cubicBezTo>
                  <a:cubicBezTo>
                    <a:pt x="193077" y="29554"/>
                    <a:pt x="197057" y="21432"/>
                    <a:pt x="200612" y="16050"/>
                  </a:cubicBezTo>
                  <a:close/>
                  <a:moveTo>
                    <a:pt x="20387" y="101253"/>
                  </a:moveTo>
                  <a:cubicBezTo>
                    <a:pt x="22442" y="127120"/>
                    <a:pt x="24465" y="154684"/>
                    <a:pt x="24465" y="156641"/>
                  </a:cubicBezTo>
                  <a:cubicBezTo>
                    <a:pt x="24465" y="158859"/>
                    <a:pt x="22638" y="160686"/>
                    <a:pt x="20387" y="160686"/>
                  </a:cubicBezTo>
                  <a:cubicBezTo>
                    <a:pt x="18137" y="160686"/>
                    <a:pt x="16310" y="158859"/>
                    <a:pt x="16310" y="156641"/>
                  </a:cubicBezTo>
                  <a:cubicBezTo>
                    <a:pt x="16310" y="154684"/>
                    <a:pt x="18365" y="127120"/>
                    <a:pt x="20387" y="101253"/>
                  </a:cubicBezTo>
                  <a:close/>
                  <a:moveTo>
                    <a:pt x="192033" y="105167"/>
                  </a:moveTo>
                  <a:cubicBezTo>
                    <a:pt x="194610" y="106342"/>
                    <a:pt x="197481" y="107124"/>
                    <a:pt x="200580" y="107483"/>
                  </a:cubicBezTo>
                  <a:lnTo>
                    <a:pt x="200612" y="152531"/>
                  </a:lnTo>
                  <a:cubicBezTo>
                    <a:pt x="200612" y="157033"/>
                    <a:pt x="196959" y="160686"/>
                    <a:pt x="192457" y="160686"/>
                  </a:cubicBezTo>
                  <a:cubicBezTo>
                    <a:pt x="187956" y="160686"/>
                    <a:pt x="184302" y="157033"/>
                    <a:pt x="184302" y="152531"/>
                  </a:cubicBezTo>
                  <a:cubicBezTo>
                    <a:pt x="184302" y="144833"/>
                    <a:pt x="186325" y="135308"/>
                    <a:pt x="188282" y="126077"/>
                  </a:cubicBezTo>
                  <a:cubicBezTo>
                    <a:pt x="189782" y="119063"/>
                    <a:pt x="191316" y="111887"/>
                    <a:pt x="192033" y="105167"/>
                  </a:cubicBezTo>
                  <a:close/>
                  <a:moveTo>
                    <a:pt x="104384" y="8156"/>
                  </a:moveTo>
                  <a:cubicBezTo>
                    <a:pt x="135536" y="8156"/>
                    <a:pt x="164111" y="26162"/>
                    <a:pt x="177583" y="54182"/>
                  </a:cubicBezTo>
                  <a:cubicBezTo>
                    <a:pt x="175430" y="65795"/>
                    <a:pt x="175006" y="77342"/>
                    <a:pt x="177485" y="86606"/>
                  </a:cubicBezTo>
                  <a:cubicBezTo>
                    <a:pt x="178887" y="91858"/>
                    <a:pt x="181171" y="96229"/>
                    <a:pt x="184270" y="99589"/>
                  </a:cubicBezTo>
                  <a:cubicBezTo>
                    <a:pt x="184172" y="102101"/>
                    <a:pt x="183911" y="104776"/>
                    <a:pt x="183519" y="107581"/>
                  </a:cubicBezTo>
                  <a:cubicBezTo>
                    <a:pt x="174973" y="144637"/>
                    <a:pt x="142451" y="170537"/>
                    <a:pt x="104384" y="170537"/>
                  </a:cubicBezTo>
                  <a:cubicBezTo>
                    <a:pt x="72318" y="170537"/>
                    <a:pt x="43287" y="151683"/>
                    <a:pt x="30239" y="122423"/>
                  </a:cubicBezTo>
                  <a:cubicBezTo>
                    <a:pt x="29782" y="116388"/>
                    <a:pt x="29293" y="110321"/>
                    <a:pt x="28869" y="104939"/>
                  </a:cubicBezTo>
                  <a:cubicBezTo>
                    <a:pt x="27009" y="81159"/>
                    <a:pt x="25672" y="65534"/>
                    <a:pt x="24922" y="58260"/>
                  </a:cubicBezTo>
                  <a:cubicBezTo>
                    <a:pt x="33827" y="56205"/>
                    <a:pt x="40514" y="48343"/>
                    <a:pt x="40775" y="38916"/>
                  </a:cubicBezTo>
                  <a:cubicBezTo>
                    <a:pt x="56074" y="19638"/>
                    <a:pt x="79723" y="8156"/>
                    <a:pt x="104384" y="8156"/>
                  </a:cubicBezTo>
                  <a:close/>
                  <a:moveTo>
                    <a:pt x="104384" y="1"/>
                  </a:moveTo>
                  <a:cubicBezTo>
                    <a:pt x="90748" y="1"/>
                    <a:pt x="77081" y="3198"/>
                    <a:pt x="64848" y="9232"/>
                  </a:cubicBezTo>
                  <a:cubicBezTo>
                    <a:pt x="55943" y="13603"/>
                    <a:pt x="47755" y="19540"/>
                    <a:pt x="40775" y="26619"/>
                  </a:cubicBezTo>
                  <a:lnTo>
                    <a:pt x="40775" y="5774"/>
                  </a:lnTo>
                  <a:cubicBezTo>
                    <a:pt x="40775" y="3491"/>
                    <a:pt x="38948" y="1697"/>
                    <a:pt x="36697" y="1697"/>
                  </a:cubicBezTo>
                  <a:cubicBezTo>
                    <a:pt x="34447" y="1697"/>
                    <a:pt x="32620" y="3491"/>
                    <a:pt x="32620" y="5774"/>
                  </a:cubicBezTo>
                  <a:lnTo>
                    <a:pt x="32620" y="34317"/>
                  </a:lnTo>
                  <a:lnTo>
                    <a:pt x="24465" y="34317"/>
                  </a:lnTo>
                  <a:lnTo>
                    <a:pt x="24465" y="5774"/>
                  </a:lnTo>
                  <a:cubicBezTo>
                    <a:pt x="24465" y="3491"/>
                    <a:pt x="22638" y="1697"/>
                    <a:pt x="20387" y="1697"/>
                  </a:cubicBezTo>
                  <a:cubicBezTo>
                    <a:pt x="18137" y="1697"/>
                    <a:pt x="16310" y="3491"/>
                    <a:pt x="16310" y="5774"/>
                  </a:cubicBezTo>
                  <a:lnTo>
                    <a:pt x="16310" y="34317"/>
                  </a:lnTo>
                  <a:lnTo>
                    <a:pt x="8155" y="34317"/>
                  </a:lnTo>
                  <a:lnTo>
                    <a:pt x="8155" y="5774"/>
                  </a:lnTo>
                  <a:cubicBezTo>
                    <a:pt x="8155" y="3491"/>
                    <a:pt x="6328" y="1697"/>
                    <a:pt x="4077" y="1697"/>
                  </a:cubicBezTo>
                  <a:cubicBezTo>
                    <a:pt x="1827" y="1697"/>
                    <a:pt x="0" y="3491"/>
                    <a:pt x="0" y="5774"/>
                  </a:cubicBezTo>
                  <a:lnTo>
                    <a:pt x="0" y="38394"/>
                  </a:lnTo>
                  <a:cubicBezTo>
                    <a:pt x="0" y="48050"/>
                    <a:pt x="6785" y="56172"/>
                    <a:pt x="15853" y="58260"/>
                  </a:cubicBezTo>
                  <a:cubicBezTo>
                    <a:pt x="15103" y="65534"/>
                    <a:pt x="13766" y="81159"/>
                    <a:pt x="11906" y="104939"/>
                  </a:cubicBezTo>
                  <a:cubicBezTo>
                    <a:pt x="10340" y="124739"/>
                    <a:pt x="8155" y="153869"/>
                    <a:pt x="8155" y="156641"/>
                  </a:cubicBezTo>
                  <a:cubicBezTo>
                    <a:pt x="8155" y="163361"/>
                    <a:pt x="13635" y="168841"/>
                    <a:pt x="20387" y="168841"/>
                  </a:cubicBezTo>
                  <a:cubicBezTo>
                    <a:pt x="27140" y="168841"/>
                    <a:pt x="32620" y="163361"/>
                    <a:pt x="32620" y="156641"/>
                  </a:cubicBezTo>
                  <a:cubicBezTo>
                    <a:pt x="32620" y="155434"/>
                    <a:pt x="32228" y="149334"/>
                    <a:pt x="31641" y="141212"/>
                  </a:cubicBezTo>
                  <a:lnTo>
                    <a:pt x="31641" y="141212"/>
                  </a:lnTo>
                  <a:cubicBezTo>
                    <a:pt x="48180" y="164437"/>
                    <a:pt x="75124" y="178692"/>
                    <a:pt x="104384" y="178692"/>
                  </a:cubicBezTo>
                  <a:cubicBezTo>
                    <a:pt x="124510" y="178692"/>
                    <a:pt x="144278" y="171810"/>
                    <a:pt x="160033" y="159251"/>
                  </a:cubicBezTo>
                  <a:cubicBezTo>
                    <a:pt x="166557" y="154064"/>
                    <a:pt x="172298" y="147997"/>
                    <a:pt x="177093" y="141245"/>
                  </a:cubicBezTo>
                  <a:lnTo>
                    <a:pt x="177093" y="141245"/>
                  </a:lnTo>
                  <a:cubicBezTo>
                    <a:pt x="176506" y="145159"/>
                    <a:pt x="176147" y="148976"/>
                    <a:pt x="176147" y="152531"/>
                  </a:cubicBezTo>
                  <a:cubicBezTo>
                    <a:pt x="176147" y="161534"/>
                    <a:pt x="183454" y="168841"/>
                    <a:pt x="192457" y="168841"/>
                  </a:cubicBezTo>
                  <a:cubicBezTo>
                    <a:pt x="201460" y="168841"/>
                    <a:pt x="208767" y="161534"/>
                    <a:pt x="208767" y="152531"/>
                  </a:cubicBezTo>
                  <a:lnTo>
                    <a:pt x="208735" y="104058"/>
                  </a:lnTo>
                  <a:cubicBezTo>
                    <a:pt x="208767" y="103928"/>
                    <a:pt x="208767" y="103765"/>
                    <a:pt x="208767" y="103634"/>
                  </a:cubicBezTo>
                  <a:lnTo>
                    <a:pt x="208767" y="5774"/>
                  </a:lnTo>
                  <a:cubicBezTo>
                    <a:pt x="208767" y="4307"/>
                    <a:pt x="207984" y="2969"/>
                    <a:pt x="206745" y="2219"/>
                  </a:cubicBezTo>
                  <a:cubicBezTo>
                    <a:pt x="206109" y="1860"/>
                    <a:pt x="205399" y="1681"/>
                    <a:pt x="204694" y="1681"/>
                  </a:cubicBezTo>
                  <a:cubicBezTo>
                    <a:pt x="203988" y="1681"/>
                    <a:pt x="203287" y="1860"/>
                    <a:pt x="202667" y="2219"/>
                  </a:cubicBezTo>
                  <a:cubicBezTo>
                    <a:pt x="194904" y="6688"/>
                    <a:pt x="185738" y="23520"/>
                    <a:pt x="180388" y="42341"/>
                  </a:cubicBezTo>
                  <a:cubicBezTo>
                    <a:pt x="173375" y="30990"/>
                    <a:pt x="163915" y="21367"/>
                    <a:pt x="152563" y="14093"/>
                  </a:cubicBezTo>
                  <a:cubicBezTo>
                    <a:pt x="138178" y="4861"/>
                    <a:pt x="121509" y="1"/>
                    <a:pt x="1043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3077675" y="2051775"/>
              <a:ext cx="841625" cy="840800"/>
            </a:xfrm>
            <a:custGeom>
              <a:avLst/>
              <a:gdLst/>
              <a:ahLst/>
              <a:cxnLst/>
              <a:rect l="l" t="t" r="r" b="b"/>
              <a:pathLst>
                <a:path w="33665" h="33632" extrusionOk="0">
                  <a:moveTo>
                    <a:pt x="16832" y="8156"/>
                  </a:moveTo>
                  <a:cubicBezTo>
                    <a:pt x="21595" y="8156"/>
                    <a:pt x="25509" y="12037"/>
                    <a:pt x="25509" y="16800"/>
                  </a:cubicBezTo>
                  <a:cubicBezTo>
                    <a:pt x="25509" y="21595"/>
                    <a:pt x="21595" y="25477"/>
                    <a:pt x="16832" y="25477"/>
                  </a:cubicBezTo>
                  <a:cubicBezTo>
                    <a:pt x="12070" y="25477"/>
                    <a:pt x="8155" y="21595"/>
                    <a:pt x="8155" y="16800"/>
                  </a:cubicBezTo>
                  <a:cubicBezTo>
                    <a:pt x="8155" y="12037"/>
                    <a:pt x="12037" y="8156"/>
                    <a:pt x="16832" y="8156"/>
                  </a:cubicBezTo>
                  <a:close/>
                  <a:moveTo>
                    <a:pt x="16832" y="1"/>
                  </a:moveTo>
                  <a:cubicBezTo>
                    <a:pt x="7568" y="1"/>
                    <a:pt x="0" y="7536"/>
                    <a:pt x="0" y="16800"/>
                  </a:cubicBezTo>
                  <a:cubicBezTo>
                    <a:pt x="0" y="26096"/>
                    <a:pt x="7568" y="33632"/>
                    <a:pt x="16832" y="33632"/>
                  </a:cubicBezTo>
                  <a:cubicBezTo>
                    <a:pt x="26096" y="33632"/>
                    <a:pt x="33664" y="26096"/>
                    <a:pt x="33664" y="16800"/>
                  </a:cubicBezTo>
                  <a:cubicBezTo>
                    <a:pt x="33664" y="7536"/>
                    <a:pt x="26096" y="1"/>
                    <a:pt x="168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2175725" y="1210175"/>
              <a:ext cx="2645500" cy="2523175"/>
            </a:xfrm>
            <a:custGeom>
              <a:avLst/>
              <a:gdLst/>
              <a:ahLst/>
              <a:cxnLst/>
              <a:rect l="l" t="t" r="r" b="b"/>
              <a:pathLst>
                <a:path w="105820" h="100927" extrusionOk="0">
                  <a:moveTo>
                    <a:pt x="52910" y="8156"/>
                  </a:moveTo>
                  <a:cubicBezTo>
                    <a:pt x="54606" y="8156"/>
                    <a:pt x="56237" y="8645"/>
                    <a:pt x="57673" y="9526"/>
                  </a:cubicBezTo>
                  <a:cubicBezTo>
                    <a:pt x="58978" y="10309"/>
                    <a:pt x="60021" y="11353"/>
                    <a:pt x="60772" y="12657"/>
                  </a:cubicBezTo>
                  <a:cubicBezTo>
                    <a:pt x="60804" y="12657"/>
                    <a:pt x="60804" y="12690"/>
                    <a:pt x="60804" y="12690"/>
                  </a:cubicBezTo>
                  <a:cubicBezTo>
                    <a:pt x="61424" y="13734"/>
                    <a:pt x="62011" y="14680"/>
                    <a:pt x="62566" y="15593"/>
                  </a:cubicBezTo>
                  <a:cubicBezTo>
                    <a:pt x="71960" y="30990"/>
                    <a:pt x="72417" y="31446"/>
                    <a:pt x="87585" y="40710"/>
                  </a:cubicBezTo>
                  <a:cubicBezTo>
                    <a:pt x="88596" y="41298"/>
                    <a:pt x="89673" y="41950"/>
                    <a:pt x="90815" y="42668"/>
                  </a:cubicBezTo>
                  <a:cubicBezTo>
                    <a:pt x="95120" y="45277"/>
                    <a:pt x="96490" y="50920"/>
                    <a:pt x="93881" y="55259"/>
                  </a:cubicBezTo>
                  <a:cubicBezTo>
                    <a:pt x="93098" y="56531"/>
                    <a:pt x="92021" y="57575"/>
                    <a:pt x="90749" y="58358"/>
                  </a:cubicBezTo>
                  <a:cubicBezTo>
                    <a:pt x="90717" y="58358"/>
                    <a:pt x="90717" y="58358"/>
                    <a:pt x="90684" y="58390"/>
                  </a:cubicBezTo>
                  <a:cubicBezTo>
                    <a:pt x="89673" y="59010"/>
                    <a:pt x="88694" y="59597"/>
                    <a:pt x="87781" y="60152"/>
                  </a:cubicBezTo>
                  <a:cubicBezTo>
                    <a:pt x="72384" y="69514"/>
                    <a:pt x="71928" y="70003"/>
                    <a:pt x="62696" y="85171"/>
                  </a:cubicBezTo>
                  <a:cubicBezTo>
                    <a:pt x="62076" y="86183"/>
                    <a:pt x="61424" y="87259"/>
                    <a:pt x="60706" y="88401"/>
                  </a:cubicBezTo>
                  <a:cubicBezTo>
                    <a:pt x="59043" y="91141"/>
                    <a:pt x="56107" y="92772"/>
                    <a:pt x="52910" y="92772"/>
                  </a:cubicBezTo>
                  <a:cubicBezTo>
                    <a:pt x="51214" y="92772"/>
                    <a:pt x="49583" y="92315"/>
                    <a:pt x="48148" y="91434"/>
                  </a:cubicBezTo>
                  <a:cubicBezTo>
                    <a:pt x="46843" y="90651"/>
                    <a:pt x="45799" y="89608"/>
                    <a:pt x="45049" y="88303"/>
                  </a:cubicBezTo>
                  <a:cubicBezTo>
                    <a:pt x="45016" y="88303"/>
                    <a:pt x="45016" y="88270"/>
                    <a:pt x="45016" y="88238"/>
                  </a:cubicBezTo>
                  <a:cubicBezTo>
                    <a:pt x="44396" y="87226"/>
                    <a:pt x="43777" y="86248"/>
                    <a:pt x="43222" y="85334"/>
                  </a:cubicBezTo>
                  <a:cubicBezTo>
                    <a:pt x="33860" y="69970"/>
                    <a:pt x="33404" y="69481"/>
                    <a:pt x="18203" y="60250"/>
                  </a:cubicBezTo>
                  <a:cubicBezTo>
                    <a:pt x="17224" y="59630"/>
                    <a:pt x="16148" y="58978"/>
                    <a:pt x="15006" y="58293"/>
                  </a:cubicBezTo>
                  <a:cubicBezTo>
                    <a:pt x="10667" y="55650"/>
                    <a:pt x="9330" y="50007"/>
                    <a:pt x="11940" y="45701"/>
                  </a:cubicBezTo>
                  <a:cubicBezTo>
                    <a:pt x="12723" y="44429"/>
                    <a:pt x="13799" y="43385"/>
                    <a:pt x="15071" y="42602"/>
                  </a:cubicBezTo>
                  <a:cubicBezTo>
                    <a:pt x="15104" y="42602"/>
                    <a:pt x="15104" y="42602"/>
                    <a:pt x="15136" y="42570"/>
                  </a:cubicBezTo>
                  <a:cubicBezTo>
                    <a:pt x="16148" y="41950"/>
                    <a:pt x="17126" y="41363"/>
                    <a:pt x="18040" y="40808"/>
                  </a:cubicBezTo>
                  <a:cubicBezTo>
                    <a:pt x="33436" y="31446"/>
                    <a:pt x="33893" y="30957"/>
                    <a:pt x="43124" y="15789"/>
                  </a:cubicBezTo>
                  <a:cubicBezTo>
                    <a:pt x="43744" y="14778"/>
                    <a:pt x="44396" y="13701"/>
                    <a:pt x="45081" y="12560"/>
                  </a:cubicBezTo>
                  <a:cubicBezTo>
                    <a:pt x="46778" y="9819"/>
                    <a:pt x="49713" y="8156"/>
                    <a:pt x="52910" y="8156"/>
                  </a:cubicBezTo>
                  <a:close/>
                  <a:moveTo>
                    <a:pt x="52910" y="1"/>
                  </a:moveTo>
                  <a:cubicBezTo>
                    <a:pt x="46843" y="1"/>
                    <a:pt x="41298" y="3132"/>
                    <a:pt x="38133" y="8319"/>
                  </a:cubicBezTo>
                  <a:cubicBezTo>
                    <a:pt x="37448" y="9461"/>
                    <a:pt x="36763" y="10537"/>
                    <a:pt x="36176" y="11548"/>
                  </a:cubicBezTo>
                  <a:cubicBezTo>
                    <a:pt x="27793" y="25314"/>
                    <a:pt x="27793" y="25314"/>
                    <a:pt x="13799" y="33828"/>
                  </a:cubicBezTo>
                  <a:cubicBezTo>
                    <a:pt x="12886" y="34382"/>
                    <a:pt x="11940" y="34969"/>
                    <a:pt x="10896" y="35589"/>
                  </a:cubicBezTo>
                  <a:cubicBezTo>
                    <a:pt x="8482" y="37024"/>
                    <a:pt x="6460" y="39047"/>
                    <a:pt x="4992" y="41461"/>
                  </a:cubicBezTo>
                  <a:cubicBezTo>
                    <a:pt x="1" y="49616"/>
                    <a:pt x="2610" y="60282"/>
                    <a:pt x="10733" y="65241"/>
                  </a:cubicBezTo>
                  <a:cubicBezTo>
                    <a:pt x="11907" y="65958"/>
                    <a:pt x="12984" y="66611"/>
                    <a:pt x="13962" y="67230"/>
                  </a:cubicBezTo>
                  <a:cubicBezTo>
                    <a:pt x="27760" y="75614"/>
                    <a:pt x="27760" y="75614"/>
                    <a:pt x="36274" y="89575"/>
                  </a:cubicBezTo>
                  <a:cubicBezTo>
                    <a:pt x="36829" y="90488"/>
                    <a:pt x="37416" y="91467"/>
                    <a:pt x="38036" y="92478"/>
                  </a:cubicBezTo>
                  <a:cubicBezTo>
                    <a:pt x="39471" y="94892"/>
                    <a:pt x="41493" y="96947"/>
                    <a:pt x="43907" y="98415"/>
                  </a:cubicBezTo>
                  <a:cubicBezTo>
                    <a:pt x="46615" y="100046"/>
                    <a:pt x="49713" y="100927"/>
                    <a:pt x="52910" y="100927"/>
                  </a:cubicBezTo>
                  <a:cubicBezTo>
                    <a:pt x="58978" y="100927"/>
                    <a:pt x="64523" y="97828"/>
                    <a:pt x="67687" y="92641"/>
                  </a:cubicBezTo>
                  <a:cubicBezTo>
                    <a:pt x="68372" y="91500"/>
                    <a:pt x="69057" y="90423"/>
                    <a:pt x="69644" y="89412"/>
                  </a:cubicBezTo>
                  <a:cubicBezTo>
                    <a:pt x="78028" y="75646"/>
                    <a:pt x="78028" y="75646"/>
                    <a:pt x="92021" y="67100"/>
                  </a:cubicBezTo>
                  <a:cubicBezTo>
                    <a:pt x="92935" y="66578"/>
                    <a:pt x="93881" y="65991"/>
                    <a:pt x="94925" y="65338"/>
                  </a:cubicBezTo>
                  <a:cubicBezTo>
                    <a:pt x="97338" y="63936"/>
                    <a:pt x="99361" y="61881"/>
                    <a:pt x="100829" y="59500"/>
                  </a:cubicBezTo>
                  <a:cubicBezTo>
                    <a:pt x="105820" y="51345"/>
                    <a:pt x="103210" y="40678"/>
                    <a:pt x="95088" y="35720"/>
                  </a:cubicBezTo>
                  <a:cubicBezTo>
                    <a:pt x="93913" y="35002"/>
                    <a:pt x="92837" y="34350"/>
                    <a:pt x="91826" y="33730"/>
                  </a:cubicBezTo>
                  <a:cubicBezTo>
                    <a:pt x="78060" y="25347"/>
                    <a:pt x="78060" y="25347"/>
                    <a:pt x="69546" y="11353"/>
                  </a:cubicBezTo>
                  <a:cubicBezTo>
                    <a:pt x="68992" y="10472"/>
                    <a:pt x="68405" y="9493"/>
                    <a:pt x="67785" y="8482"/>
                  </a:cubicBezTo>
                  <a:cubicBezTo>
                    <a:pt x="66350" y="6068"/>
                    <a:pt x="64327" y="4013"/>
                    <a:pt x="61913" y="2545"/>
                  </a:cubicBezTo>
                  <a:cubicBezTo>
                    <a:pt x="59206" y="882"/>
                    <a:pt x="56107" y="1"/>
                    <a:pt x="52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3711325" y="2644650"/>
              <a:ext cx="1750875" cy="1763925"/>
            </a:xfrm>
            <a:custGeom>
              <a:avLst/>
              <a:gdLst/>
              <a:ahLst/>
              <a:cxnLst/>
              <a:rect l="l" t="t" r="r" b="b"/>
              <a:pathLst>
                <a:path w="70035" h="70557" extrusionOk="0">
                  <a:moveTo>
                    <a:pt x="57411" y="8155"/>
                  </a:moveTo>
                  <a:cubicBezTo>
                    <a:pt x="58096" y="8155"/>
                    <a:pt x="58748" y="8318"/>
                    <a:pt x="59368" y="8644"/>
                  </a:cubicBezTo>
                  <a:cubicBezTo>
                    <a:pt x="59368" y="8677"/>
                    <a:pt x="59401" y="8677"/>
                    <a:pt x="59401" y="8677"/>
                  </a:cubicBezTo>
                  <a:cubicBezTo>
                    <a:pt x="60347" y="9232"/>
                    <a:pt x="61032" y="10112"/>
                    <a:pt x="61293" y="11156"/>
                  </a:cubicBezTo>
                  <a:cubicBezTo>
                    <a:pt x="61586" y="12233"/>
                    <a:pt x="61456" y="13309"/>
                    <a:pt x="60901" y="14255"/>
                  </a:cubicBezTo>
                  <a:lnTo>
                    <a:pt x="55943" y="22867"/>
                  </a:lnTo>
                  <a:lnTo>
                    <a:pt x="51050" y="15005"/>
                  </a:lnTo>
                  <a:lnTo>
                    <a:pt x="53855" y="10178"/>
                  </a:lnTo>
                  <a:cubicBezTo>
                    <a:pt x="54573" y="8938"/>
                    <a:pt x="55910" y="8155"/>
                    <a:pt x="57411" y="8155"/>
                  </a:cubicBezTo>
                  <a:close/>
                  <a:moveTo>
                    <a:pt x="46418" y="22997"/>
                  </a:moveTo>
                  <a:lnTo>
                    <a:pt x="51311" y="30859"/>
                  </a:lnTo>
                  <a:lnTo>
                    <a:pt x="48408" y="35882"/>
                  </a:lnTo>
                  <a:lnTo>
                    <a:pt x="47690" y="35882"/>
                  </a:lnTo>
                  <a:cubicBezTo>
                    <a:pt x="47560" y="35882"/>
                    <a:pt x="47429" y="35915"/>
                    <a:pt x="47299" y="35915"/>
                  </a:cubicBezTo>
                  <a:cubicBezTo>
                    <a:pt x="47103" y="35915"/>
                    <a:pt x="46940" y="35915"/>
                    <a:pt x="46777" y="35947"/>
                  </a:cubicBezTo>
                  <a:cubicBezTo>
                    <a:pt x="46646" y="35947"/>
                    <a:pt x="46516" y="35980"/>
                    <a:pt x="46385" y="35980"/>
                  </a:cubicBezTo>
                  <a:cubicBezTo>
                    <a:pt x="46190" y="36013"/>
                    <a:pt x="46027" y="36045"/>
                    <a:pt x="45831" y="36078"/>
                  </a:cubicBezTo>
                  <a:cubicBezTo>
                    <a:pt x="45733" y="36078"/>
                    <a:pt x="45603" y="36110"/>
                    <a:pt x="45505" y="36110"/>
                  </a:cubicBezTo>
                  <a:cubicBezTo>
                    <a:pt x="45211" y="36176"/>
                    <a:pt x="44918" y="36241"/>
                    <a:pt x="44624" y="36306"/>
                  </a:cubicBezTo>
                  <a:lnTo>
                    <a:pt x="42863" y="36795"/>
                  </a:lnTo>
                  <a:lnTo>
                    <a:pt x="37676" y="38198"/>
                  </a:lnTo>
                  <a:lnTo>
                    <a:pt x="46418" y="22997"/>
                  </a:lnTo>
                  <a:close/>
                  <a:moveTo>
                    <a:pt x="48212" y="44037"/>
                  </a:moveTo>
                  <a:cubicBezTo>
                    <a:pt x="48277" y="44070"/>
                    <a:pt x="48310" y="44070"/>
                    <a:pt x="48343" y="44070"/>
                  </a:cubicBezTo>
                  <a:cubicBezTo>
                    <a:pt x="48441" y="44070"/>
                    <a:pt x="48506" y="44070"/>
                    <a:pt x="48571" y="44102"/>
                  </a:cubicBezTo>
                  <a:cubicBezTo>
                    <a:pt x="48701" y="44102"/>
                    <a:pt x="48832" y="44135"/>
                    <a:pt x="48962" y="44168"/>
                  </a:cubicBezTo>
                  <a:lnTo>
                    <a:pt x="48995" y="44168"/>
                  </a:lnTo>
                  <a:cubicBezTo>
                    <a:pt x="49126" y="44200"/>
                    <a:pt x="49223" y="44233"/>
                    <a:pt x="49321" y="44265"/>
                  </a:cubicBezTo>
                  <a:cubicBezTo>
                    <a:pt x="50822" y="44722"/>
                    <a:pt x="52029" y="45929"/>
                    <a:pt x="52453" y="47495"/>
                  </a:cubicBezTo>
                  <a:cubicBezTo>
                    <a:pt x="52453" y="47495"/>
                    <a:pt x="52453" y="47527"/>
                    <a:pt x="52453" y="47527"/>
                  </a:cubicBezTo>
                  <a:cubicBezTo>
                    <a:pt x="53105" y="50006"/>
                    <a:pt x="51637" y="52551"/>
                    <a:pt x="49158" y="53203"/>
                  </a:cubicBezTo>
                  <a:lnTo>
                    <a:pt x="42080" y="55095"/>
                  </a:lnTo>
                  <a:lnTo>
                    <a:pt x="31935" y="48180"/>
                  </a:lnTo>
                  <a:lnTo>
                    <a:pt x="46744" y="44200"/>
                  </a:lnTo>
                  <a:cubicBezTo>
                    <a:pt x="46940" y="44135"/>
                    <a:pt x="47103" y="44102"/>
                    <a:pt x="47299" y="44102"/>
                  </a:cubicBezTo>
                  <a:cubicBezTo>
                    <a:pt x="47331" y="44070"/>
                    <a:pt x="47331" y="44070"/>
                    <a:pt x="47364" y="44070"/>
                  </a:cubicBezTo>
                  <a:cubicBezTo>
                    <a:pt x="47527" y="44070"/>
                    <a:pt x="47723" y="44037"/>
                    <a:pt x="47886" y="44037"/>
                  </a:cubicBezTo>
                  <a:close/>
                  <a:moveTo>
                    <a:pt x="21562" y="50952"/>
                  </a:moveTo>
                  <a:lnTo>
                    <a:pt x="31707" y="57868"/>
                  </a:lnTo>
                  <a:lnTo>
                    <a:pt x="15397" y="62272"/>
                  </a:lnTo>
                  <a:cubicBezTo>
                    <a:pt x="15005" y="62369"/>
                    <a:pt x="14581" y="62402"/>
                    <a:pt x="14190" y="62402"/>
                  </a:cubicBezTo>
                  <a:cubicBezTo>
                    <a:pt x="12102" y="62402"/>
                    <a:pt x="10243" y="60999"/>
                    <a:pt x="9688" y="59010"/>
                  </a:cubicBezTo>
                  <a:cubicBezTo>
                    <a:pt x="9688" y="58977"/>
                    <a:pt x="9688" y="58977"/>
                    <a:pt x="9688" y="58944"/>
                  </a:cubicBezTo>
                  <a:cubicBezTo>
                    <a:pt x="9003" y="56465"/>
                    <a:pt x="10504" y="53921"/>
                    <a:pt x="12983" y="53236"/>
                  </a:cubicBezTo>
                  <a:lnTo>
                    <a:pt x="21562" y="50952"/>
                  </a:lnTo>
                  <a:close/>
                  <a:moveTo>
                    <a:pt x="57411" y="0"/>
                  </a:moveTo>
                  <a:cubicBezTo>
                    <a:pt x="53007" y="0"/>
                    <a:pt x="48962" y="2349"/>
                    <a:pt x="46777" y="6100"/>
                  </a:cubicBezTo>
                  <a:lnTo>
                    <a:pt x="42765" y="13048"/>
                  </a:lnTo>
                  <a:cubicBezTo>
                    <a:pt x="42765" y="13048"/>
                    <a:pt x="42765" y="13048"/>
                    <a:pt x="42765" y="13081"/>
                  </a:cubicBezTo>
                  <a:lnTo>
                    <a:pt x="30467" y="34349"/>
                  </a:lnTo>
                  <a:cubicBezTo>
                    <a:pt x="29358" y="36274"/>
                    <a:pt x="28803" y="38394"/>
                    <a:pt x="28836" y="40547"/>
                  </a:cubicBezTo>
                  <a:lnTo>
                    <a:pt x="10862" y="45374"/>
                  </a:lnTo>
                  <a:cubicBezTo>
                    <a:pt x="4045" y="47201"/>
                    <a:pt x="0" y="54182"/>
                    <a:pt x="1794" y="60999"/>
                  </a:cubicBezTo>
                  <a:cubicBezTo>
                    <a:pt x="1794" y="61032"/>
                    <a:pt x="1794" y="61032"/>
                    <a:pt x="1794" y="61065"/>
                  </a:cubicBezTo>
                  <a:cubicBezTo>
                    <a:pt x="3295" y="66675"/>
                    <a:pt x="8383" y="70557"/>
                    <a:pt x="14190" y="70557"/>
                  </a:cubicBezTo>
                  <a:cubicBezTo>
                    <a:pt x="15299" y="70557"/>
                    <a:pt x="16408" y="70427"/>
                    <a:pt x="17484" y="70133"/>
                  </a:cubicBezTo>
                  <a:lnTo>
                    <a:pt x="51278" y="61097"/>
                  </a:lnTo>
                  <a:cubicBezTo>
                    <a:pt x="58096" y="59271"/>
                    <a:pt x="62173" y="52225"/>
                    <a:pt x="60314" y="45374"/>
                  </a:cubicBezTo>
                  <a:cubicBezTo>
                    <a:pt x="60314" y="45374"/>
                    <a:pt x="60314" y="45342"/>
                    <a:pt x="60314" y="45309"/>
                  </a:cubicBezTo>
                  <a:cubicBezTo>
                    <a:pt x="59596" y="42732"/>
                    <a:pt x="58096" y="40481"/>
                    <a:pt x="56106" y="38850"/>
                  </a:cubicBezTo>
                  <a:lnTo>
                    <a:pt x="59596" y="32816"/>
                  </a:lnTo>
                  <a:cubicBezTo>
                    <a:pt x="59596" y="32816"/>
                    <a:pt x="59596" y="32816"/>
                    <a:pt x="59629" y="32783"/>
                  </a:cubicBezTo>
                  <a:lnTo>
                    <a:pt x="67980" y="18333"/>
                  </a:lnTo>
                  <a:cubicBezTo>
                    <a:pt x="69611" y="15527"/>
                    <a:pt x="70035" y="12233"/>
                    <a:pt x="69187" y="9069"/>
                  </a:cubicBezTo>
                  <a:cubicBezTo>
                    <a:pt x="68339" y="5937"/>
                    <a:pt x="66349" y="3327"/>
                    <a:pt x="63576" y="1696"/>
                  </a:cubicBezTo>
                  <a:cubicBezTo>
                    <a:pt x="63543" y="1664"/>
                    <a:pt x="63511" y="1631"/>
                    <a:pt x="63478" y="1631"/>
                  </a:cubicBezTo>
                  <a:cubicBezTo>
                    <a:pt x="61652" y="555"/>
                    <a:pt x="59531" y="0"/>
                    <a:pt x="57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4545575" y="1254000"/>
              <a:ext cx="235700" cy="205750"/>
            </a:xfrm>
            <a:custGeom>
              <a:avLst/>
              <a:gdLst/>
              <a:ahLst/>
              <a:cxnLst/>
              <a:rect l="l" t="t" r="r" b="b"/>
              <a:pathLst>
                <a:path w="9428" h="8230" extrusionOk="0">
                  <a:moveTo>
                    <a:pt x="4643" y="1"/>
                  </a:moveTo>
                  <a:cubicBezTo>
                    <a:pt x="3239" y="1"/>
                    <a:pt x="1880" y="718"/>
                    <a:pt x="1142" y="1999"/>
                  </a:cubicBezTo>
                  <a:cubicBezTo>
                    <a:pt x="0" y="3956"/>
                    <a:pt x="620" y="6435"/>
                    <a:pt x="2577" y="7577"/>
                  </a:cubicBezTo>
                  <a:lnTo>
                    <a:pt x="2675" y="7642"/>
                  </a:lnTo>
                  <a:cubicBezTo>
                    <a:pt x="3327" y="8034"/>
                    <a:pt x="4045" y="8230"/>
                    <a:pt x="4763" y="8230"/>
                  </a:cubicBezTo>
                  <a:cubicBezTo>
                    <a:pt x="6165" y="8230"/>
                    <a:pt x="7503" y="7512"/>
                    <a:pt x="8253" y="6240"/>
                  </a:cubicBezTo>
                  <a:cubicBezTo>
                    <a:pt x="9427" y="4315"/>
                    <a:pt x="8807" y="1803"/>
                    <a:pt x="6883" y="662"/>
                  </a:cubicBezTo>
                  <a:lnTo>
                    <a:pt x="6720" y="564"/>
                  </a:lnTo>
                  <a:cubicBezTo>
                    <a:pt x="6065" y="182"/>
                    <a:pt x="5349" y="1"/>
                    <a:pt x="4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4800825" y="1432175"/>
              <a:ext cx="607550" cy="656325"/>
            </a:xfrm>
            <a:custGeom>
              <a:avLst/>
              <a:gdLst/>
              <a:ahLst/>
              <a:cxnLst/>
              <a:rect l="l" t="t" r="r" b="b"/>
              <a:pathLst>
                <a:path w="24302" h="26253" extrusionOk="0">
                  <a:moveTo>
                    <a:pt x="4557" y="0"/>
                  </a:moveTo>
                  <a:cubicBezTo>
                    <a:pt x="3402" y="0"/>
                    <a:pt x="2249" y="489"/>
                    <a:pt x="1435" y="1429"/>
                  </a:cubicBezTo>
                  <a:cubicBezTo>
                    <a:pt x="0" y="3158"/>
                    <a:pt x="196" y="5735"/>
                    <a:pt x="1925" y="7170"/>
                  </a:cubicBezTo>
                  <a:cubicBezTo>
                    <a:pt x="7601" y="11998"/>
                    <a:pt x="12396" y="17739"/>
                    <a:pt x="16114" y="24197"/>
                  </a:cubicBezTo>
                  <a:cubicBezTo>
                    <a:pt x="16865" y="25502"/>
                    <a:pt x="18235" y="26252"/>
                    <a:pt x="19670" y="26252"/>
                  </a:cubicBezTo>
                  <a:cubicBezTo>
                    <a:pt x="20355" y="26252"/>
                    <a:pt x="21040" y="26057"/>
                    <a:pt x="21692" y="25698"/>
                  </a:cubicBezTo>
                  <a:cubicBezTo>
                    <a:pt x="23650" y="24556"/>
                    <a:pt x="24302" y="22077"/>
                    <a:pt x="23193" y="20120"/>
                  </a:cubicBezTo>
                  <a:cubicBezTo>
                    <a:pt x="18985" y="12846"/>
                    <a:pt x="13603" y="6387"/>
                    <a:pt x="7177" y="972"/>
                  </a:cubicBezTo>
                  <a:cubicBezTo>
                    <a:pt x="6420" y="317"/>
                    <a:pt x="5488" y="0"/>
                    <a:pt x="45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6" name="Google Shape;256;p36"/>
            <p:cNvSpPr/>
            <p:nvPr/>
          </p:nvSpPr>
          <p:spPr>
            <a:xfrm>
              <a:off x="3237500" y="4409050"/>
              <a:ext cx="230000" cy="205050"/>
            </a:xfrm>
            <a:custGeom>
              <a:avLst/>
              <a:gdLst/>
              <a:ahLst/>
              <a:cxnLst/>
              <a:rect l="l" t="t" r="r" b="b"/>
              <a:pathLst>
                <a:path w="9200" h="8202" extrusionOk="0">
                  <a:moveTo>
                    <a:pt x="4532" y="1"/>
                  </a:moveTo>
                  <a:cubicBezTo>
                    <a:pt x="2728" y="1"/>
                    <a:pt x="1078" y="1184"/>
                    <a:pt x="588" y="2982"/>
                  </a:cubicBezTo>
                  <a:cubicBezTo>
                    <a:pt x="1" y="5168"/>
                    <a:pt x="1273" y="7418"/>
                    <a:pt x="3459" y="8005"/>
                  </a:cubicBezTo>
                  <a:lnTo>
                    <a:pt x="3589" y="8038"/>
                  </a:lnTo>
                  <a:cubicBezTo>
                    <a:pt x="3948" y="8136"/>
                    <a:pt x="4307" y="8201"/>
                    <a:pt x="4666" y="8201"/>
                  </a:cubicBezTo>
                  <a:cubicBezTo>
                    <a:pt x="6460" y="8201"/>
                    <a:pt x="8091" y="6994"/>
                    <a:pt x="8613" y="5200"/>
                  </a:cubicBezTo>
                  <a:cubicBezTo>
                    <a:pt x="9200" y="3015"/>
                    <a:pt x="7927" y="764"/>
                    <a:pt x="5775" y="177"/>
                  </a:cubicBezTo>
                  <a:lnTo>
                    <a:pt x="5611" y="144"/>
                  </a:lnTo>
                  <a:cubicBezTo>
                    <a:pt x="5251" y="47"/>
                    <a:pt x="4888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7" name="Google Shape;257;p36"/>
            <p:cNvSpPr/>
            <p:nvPr/>
          </p:nvSpPr>
          <p:spPr>
            <a:xfrm>
              <a:off x="2470125" y="3964125"/>
              <a:ext cx="710325" cy="543125"/>
            </a:xfrm>
            <a:custGeom>
              <a:avLst/>
              <a:gdLst/>
              <a:ahLst/>
              <a:cxnLst/>
              <a:rect l="l" t="t" r="r" b="b"/>
              <a:pathLst>
                <a:path w="28413" h="21725" extrusionOk="0">
                  <a:moveTo>
                    <a:pt x="4486" y="0"/>
                  </a:moveTo>
                  <a:cubicBezTo>
                    <a:pt x="3442" y="0"/>
                    <a:pt x="2398" y="392"/>
                    <a:pt x="1599" y="1174"/>
                  </a:cubicBezTo>
                  <a:cubicBezTo>
                    <a:pt x="1" y="2773"/>
                    <a:pt x="1" y="5350"/>
                    <a:pt x="1599" y="6948"/>
                  </a:cubicBezTo>
                  <a:cubicBezTo>
                    <a:pt x="7536" y="12885"/>
                    <a:pt x="14386" y="17745"/>
                    <a:pt x="22019" y="21334"/>
                  </a:cubicBezTo>
                  <a:cubicBezTo>
                    <a:pt x="22574" y="21595"/>
                    <a:pt x="23161" y="21725"/>
                    <a:pt x="23748" y="21725"/>
                  </a:cubicBezTo>
                  <a:cubicBezTo>
                    <a:pt x="25281" y="21725"/>
                    <a:pt x="26749" y="20844"/>
                    <a:pt x="27434" y="19376"/>
                  </a:cubicBezTo>
                  <a:cubicBezTo>
                    <a:pt x="28412" y="17354"/>
                    <a:pt x="27532" y="14907"/>
                    <a:pt x="25477" y="13961"/>
                  </a:cubicBezTo>
                  <a:cubicBezTo>
                    <a:pt x="18724" y="10765"/>
                    <a:pt x="12624" y="6459"/>
                    <a:pt x="7373" y="1174"/>
                  </a:cubicBezTo>
                  <a:cubicBezTo>
                    <a:pt x="6573" y="392"/>
                    <a:pt x="5530" y="0"/>
                    <a:pt x="4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6" name="Google Shape;266;p36"/>
          <p:cNvSpPr txBox="1">
            <a:spLocks noGrp="1"/>
          </p:cNvSpPr>
          <p:nvPr>
            <p:ph type="subTitle" idx="4294967295"/>
          </p:nvPr>
        </p:nvSpPr>
        <p:spPr>
          <a:xfrm>
            <a:off x="5369561" y="5075389"/>
            <a:ext cx="923600" cy="35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2133"/>
              </a:spcAft>
              <a:buNone/>
            </a:pPr>
            <a:r>
              <a:rPr lang="en" sz="1400" dirty="0">
                <a:solidFill>
                  <a:srgbClr val="FFFFFF"/>
                </a:solidFill>
                <a:latin typeface="Cambria" panose="02040503050406030204" pitchFamily="18" charset="0"/>
                <a:ea typeface="Pathway Gothic One"/>
                <a:cs typeface="Pathway Gothic One"/>
                <a:sym typeface="Pathway Gothic One"/>
              </a:rPr>
              <a:t>$80</a:t>
            </a:r>
            <a:endParaRPr sz="1400" dirty="0">
              <a:solidFill>
                <a:srgbClr val="FFFFFF"/>
              </a:solidFill>
              <a:latin typeface="Cambria" panose="02040503050406030204" pitchFamily="18" charset="0"/>
              <a:ea typeface="Pathway Gothic One"/>
              <a:cs typeface="Pathway Gothic One"/>
              <a:sym typeface="Pathway Gothic One"/>
            </a:endParaRPr>
          </a:p>
        </p:txBody>
      </p:sp>
      <p:cxnSp>
        <p:nvCxnSpPr>
          <p:cNvPr id="269" name="Google Shape;269;p36"/>
          <p:cNvCxnSpPr/>
          <p:nvPr/>
        </p:nvCxnSpPr>
        <p:spPr>
          <a:xfrm>
            <a:off x="4051395" y="2351449"/>
            <a:ext cx="27392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0" name="Google Shape;270;p36"/>
          <p:cNvSpPr/>
          <p:nvPr/>
        </p:nvSpPr>
        <p:spPr>
          <a:xfrm>
            <a:off x="1103900" y="1326533"/>
            <a:ext cx="2078000" cy="1935600"/>
          </a:xfrm>
          <a:prstGeom prst="rect">
            <a:avLst/>
          </a:prstGeom>
          <a:solidFill>
            <a:srgbClr val="783F04">
              <a:alpha val="111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271" name="Google Shape;271;p36"/>
          <p:cNvCxnSpPr>
            <a:cxnSpLocks/>
          </p:cNvCxnSpPr>
          <p:nvPr/>
        </p:nvCxnSpPr>
        <p:spPr>
          <a:xfrm>
            <a:off x="821569" y="5032617"/>
            <a:ext cx="2739200" cy="0"/>
          </a:xfrm>
          <a:prstGeom prst="straightConnector1">
            <a:avLst/>
          </a:prstGeom>
          <a:noFill/>
          <a:ln w="9525" cap="flat" cmpd="sng">
            <a:solidFill>
              <a:srgbClr val="1F13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2" name="Google Shape;272;p36"/>
          <p:cNvSpPr txBox="1">
            <a:spLocks noGrp="1"/>
          </p:cNvSpPr>
          <p:nvPr>
            <p:ph type="ctrTitle"/>
          </p:nvPr>
        </p:nvSpPr>
        <p:spPr>
          <a:xfrm>
            <a:off x="693432" y="5130596"/>
            <a:ext cx="2809671" cy="48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1600" dirty="0">
                <a:solidFill>
                  <a:srgbClr val="CC5803"/>
                </a:solidFill>
                <a:latin typeface="Cambria" panose="02040503050406030204" pitchFamily="18" charset="0"/>
              </a:rPr>
              <a:t>MOST USED SOCIAL MEDIA</a:t>
            </a:r>
            <a:endParaRPr sz="1600" dirty="0">
              <a:solidFill>
                <a:srgbClr val="CC5803"/>
              </a:solidFill>
              <a:latin typeface="Cambria" panose="02040503050406030204" pitchFamily="18" charset="0"/>
            </a:endParaRPr>
          </a:p>
        </p:txBody>
      </p:sp>
      <p:grpSp>
        <p:nvGrpSpPr>
          <p:cNvPr id="273" name="Google Shape;273;p36"/>
          <p:cNvGrpSpPr/>
          <p:nvPr/>
        </p:nvGrpSpPr>
        <p:grpSpPr>
          <a:xfrm>
            <a:off x="821553" y="5714571"/>
            <a:ext cx="437091" cy="437091"/>
            <a:chOff x="1190625" y="238125"/>
            <a:chExt cx="5228350" cy="5228350"/>
          </a:xfrm>
        </p:grpSpPr>
        <p:sp>
          <p:nvSpPr>
            <p:cNvPr id="274" name="Google Shape;274;p36"/>
            <p:cNvSpPr/>
            <p:nvPr/>
          </p:nvSpPr>
          <p:spPr>
            <a:xfrm>
              <a:off x="1190625" y="238125"/>
              <a:ext cx="5228350" cy="5228350"/>
            </a:xfrm>
            <a:custGeom>
              <a:avLst/>
              <a:gdLst/>
              <a:ahLst/>
              <a:cxnLst/>
              <a:rect l="l" t="t" r="r" b="b"/>
              <a:pathLst>
                <a:path w="209134" h="209134" extrusionOk="0">
                  <a:moveTo>
                    <a:pt x="53111" y="0"/>
                  </a:moveTo>
                  <a:cubicBezTo>
                    <a:pt x="23823" y="0"/>
                    <a:pt x="0" y="23823"/>
                    <a:pt x="0" y="53111"/>
                  </a:cubicBezTo>
                  <a:lnTo>
                    <a:pt x="0" y="156047"/>
                  </a:lnTo>
                  <a:cubicBezTo>
                    <a:pt x="0" y="185311"/>
                    <a:pt x="23823" y="209133"/>
                    <a:pt x="53111" y="209133"/>
                  </a:cubicBezTo>
                  <a:lnTo>
                    <a:pt x="156047" y="209133"/>
                  </a:lnTo>
                  <a:cubicBezTo>
                    <a:pt x="185311" y="209133"/>
                    <a:pt x="209133" y="185311"/>
                    <a:pt x="209133" y="156047"/>
                  </a:cubicBezTo>
                  <a:lnTo>
                    <a:pt x="209133" y="53111"/>
                  </a:lnTo>
                  <a:cubicBezTo>
                    <a:pt x="209133" y="23823"/>
                    <a:pt x="185311" y="0"/>
                    <a:pt x="156047" y="0"/>
                  </a:cubicBezTo>
                  <a:lnTo>
                    <a:pt x="96393" y="0"/>
                  </a:lnTo>
                  <a:cubicBezTo>
                    <a:pt x="94138" y="0"/>
                    <a:pt x="92325" y="1838"/>
                    <a:pt x="92325" y="4093"/>
                  </a:cubicBezTo>
                  <a:cubicBezTo>
                    <a:pt x="92325" y="6348"/>
                    <a:pt x="94138" y="8161"/>
                    <a:pt x="96393" y="8161"/>
                  </a:cubicBezTo>
                  <a:lnTo>
                    <a:pt x="156047" y="8161"/>
                  </a:lnTo>
                  <a:cubicBezTo>
                    <a:pt x="180826" y="8161"/>
                    <a:pt x="200972" y="28332"/>
                    <a:pt x="200972" y="53111"/>
                  </a:cubicBezTo>
                  <a:lnTo>
                    <a:pt x="200972" y="156047"/>
                  </a:lnTo>
                  <a:cubicBezTo>
                    <a:pt x="200972" y="180826"/>
                    <a:pt x="180826" y="200972"/>
                    <a:pt x="156047" y="200972"/>
                  </a:cubicBezTo>
                  <a:lnTo>
                    <a:pt x="53111" y="200972"/>
                  </a:lnTo>
                  <a:cubicBezTo>
                    <a:pt x="28332" y="200972"/>
                    <a:pt x="8161" y="180826"/>
                    <a:pt x="8161" y="156047"/>
                  </a:cubicBezTo>
                  <a:lnTo>
                    <a:pt x="8161" y="53111"/>
                  </a:lnTo>
                  <a:cubicBezTo>
                    <a:pt x="8161" y="28332"/>
                    <a:pt x="28332" y="8161"/>
                    <a:pt x="53111" y="8161"/>
                  </a:cubicBezTo>
                  <a:lnTo>
                    <a:pt x="63723" y="8161"/>
                  </a:lnTo>
                  <a:cubicBezTo>
                    <a:pt x="65978" y="8161"/>
                    <a:pt x="67816" y="6348"/>
                    <a:pt x="67816" y="4093"/>
                  </a:cubicBezTo>
                  <a:cubicBezTo>
                    <a:pt x="67816" y="1838"/>
                    <a:pt x="65978" y="0"/>
                    <a:pt x="637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1599300" y="646800"/>
              <a:ext cx="4411600" cy="4411600"/>
            </a:xfrm>
            <a:custGeom>
              <a:avLst/>
              <a:gdLst/>
              <a:ahLst/>
              <a:cxnLst/>
              <a:rect l="l" t="t" r="r" b="b"/>
              <a:pathLst>
                <a:path w="176464" h="176464" extrusionOk="0">
                  <a:moveTo>
                    <a:pt x="36764" y="0"/>
                  </a:moveTo>
                  <a:cubicBezTo>
                    <a:pt x="16495" y="0"/>
                    <a:pt x="0" y="16495"/>
                    <a:pt x="0" y="36764"/>
                  </a:cubicBezTo>
                  <a:lnTo>
                    <a:pt x="0" y="139700"/>
                  </a:lnTo>
                  <a:cubicBezTo>
                    <a:pt x="0" y="159969"/>
                    <a:pt x="16495" y="176464"/>
                    <a:pt x="36764" y="176464"/>
                  </a:cubicBezTo>
                  <a:lnTo>
                    <a:pt x="96393" y="176464"/>
                  </a:lnTo>
                  <a:cubicBezTo>
                    <a:pt x="98648" y="176464"/>
                    <a:pt x="100486" y="174625"/>
                    <a:pt x="100486" y="172371"/>
                  </a:cubicBezTo>
                  <a:cubicBezTo>
                    <a:pt x="100486" y="170116"/>
                    <a:pt x="98648" y="168278"/>
                    <a:pt x="96393" y="168278"/>
                  </a:cubicBezTo>
                  <a:lnTo>
                    <a:pt x="36764" y="168278"/>
                  </a:lnTo>
                  <a:cubicBezTo>
                    <a:pt x="20980" y="168278"/>
                    <a:pt x="8162" y="155459"/>
                    <a:pt x="8162" y="139700"/>
                  </a:cubicBezTo>
                  <a:lnTo>
                    <a:pt x="8162" y="36764"/>
                  </a:lnTo>
                  <a:cubicBezTo>
                    <a:pt x="8162" y="20980"/>
                    <a:pt x="20980" y="8162"/>
                    <a:pt x="36764" y="8162"/>
                  </a:cubicBezTo>
                  <a:lnTo>
                    <a:pt x="139700" y="8162"/>
                  </a:lnTo>
                  <a:cubicBezTo>
                    <a:pt x="155459" y="8162"/>
                    <a:pt x="168278" y="20980"/>
                    <a:pt x="168278" y="36764"/>
                  </a:cubicBezTo>
                  <a:lnTo>
                    <a:pt x="168278" y="139700"/>
                  </a:lnTo>
                  <a:cubicBezTo>
                    <a:pt x="168278" y="155459"/>
                    <a:pt x="155459" y="168278"/>
                    <a:pt x="139700" y="168278"/>
                  </a:cubicBezTo>
                  <a:lnTo>
                    <a:pt x="129064" y="168278"/>
                  </a:lnTo>
                  <a:cubicBezTo>
                    <a:pt x="126809" y="168278"/>
                    <a:pt x="124995" y="170116"/>
                    <a:pt x="124995" y="172371"/>
                  </a:cubicBezTo>
                  <a:cubicBezTo>
                    <a:pt x="124995" y="174625"/>
                    <a:pt x="126809" y="176464"/>
                    <a:pt x="129064" y="176464"/>
                  </a:cubicBezTo>
                  <a:lnTo>
                    <a:pt x="139700" y="176464"/>
                  </a:lnTo>
                  <a:cubicBezTo>
                    <a:pt x="159969" y="176464"/>
                    <a:pt x="176464" y="159969"/>
                    <a:pt x="176464" y="139700"/>
                  </a:cubicBezTo>
                  <a:lnTo>
                    <a:pt x="176464" y="36764"/>
                  </a:lnTo>
                  <a:cubicBezTo>
                    <a:pt x="176464" y="16495"/>
                    <a:pt x="159969" y="0"/>
                    <a:pt x="1397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2681350" y="1728850"/>
              <a:ext cx="2246875" cy="2246875"/>
            </a:xfrm>
            <a:custGeom>
              <a:avLst/>
              <a:gdLst/>
              <a:ahLst/>
              <a:cxnLst/>
              <a:rect l="l" t="t" r="r" b="b"/>
              <a:pathLst>
                <a:path w="89875" h="89875" extrusionOk="0">
                  <a:moveTo>
                    <a:pt x="44950" y="8187"/>
                  </a:moveTo>
                  <a:cubicBezTo>
                    <a:pt x="65219" y="8187"/>
                    <a:pt x="81713" y="24681"/>
                    <a:pt x="81713" y="44950"/>
                  </a:cubicBezTo>
                  <a:cubicBezTo>
                    <a:pt x="81713" y="65219"/>
                    <a:pt x="65219" y="81713"/>
                    <a:pt x="44950" y="81713"/>
                  </a:cubicBezTo>
                  <a:cubicBezTo>
                    <a:pt x="24681" y="81713"/>
                    <a:pt x="8187" y="65219"/>
                    <a:pt x="8187" y="44950"/>
                  </a:cubicBezTo>
                  <a:cubicBezTo>
                    <a:pt x="8187" y="24681"/>
                    <a:pt x="24681" y="8187"/>
                    <a:pt x="44950" y="8187"/>
                  </a:cubicBezTo>
                  <a:close/>
                  <a:moveTo>
                    <a:pt x="44950" y="1"/>
                  </a:moveTo>
                  <a:cubicBezTo>
                    <a:pt x="20172" y="1"/>
                    <a:pt x="1" y="20172"/>
                    <a:pt x="1" y="44950"/>
                  </a:cubicBezTo>
                  <a:cubicBezTo>
                    <a:pt x="1" y="69728"/>
                    <a:pt x="20172" y="89875"/>
                    <a:pt x="44950" y="89875"/>
                  </a:cubicBezTo>
                  <a:cubicBezTo>
                    <a:pt x="69728" y="89875"/>
                    <a:pt x="89875" y="69728"/>
                    <a:pt x="89875" y="44950"/>
                  </a:cubicBezTo>
                  <a:cubicBezTo>
                    <a:pt x="89875" y="20172"/>
                    <a:pt x="69728" y="1"/>
                    <a:pt x="449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3090050" y="2137550"/>
              <a:ext cx="1429500" cy="1429500"/>
            </a:xfrm>
            <a:custGeom>
              <a:avLst/>
              <a:gdLst/>
              <a:ahLst/>
              <a:cxnLst/>
              <a:rect l="l" t="t" r="r" b="b"/>
              <a:pathLst>
                <a:path w="57180" h="57180" extrusionOk="0">
                  <a:moveTo>
                    <a:pt x="28602" y="8162"/>
                  </a:moveTo>
                  <a:cubicBezTo>
                    <a:pt x="39851" y="8162"/>
                    <a:pt x="49018" y="17328"/>
                    <a:pt x="49018" y="28602"/>
                  </a:cubicBezTo>
                  <a:cubicBezTo>
                    <a:pt x="49018" y="39851"/>
                    <a:pt x="39851" y="49018"/>
                    <a:pt x="28602" y="49018"/>
                  </a:cubicBezTo>
                  <a:cubicBezTo>
                    <a:pt x="17328" y="49018"/>
                    <a:pt x="8162" y="39851"/>
                    <a:pt x="8162" y="28602"/>
                  </a:cubicBezTo>
                  <a:cubicBezTo>
                    <a:pt x="8162" y="17328"/>
                    <a:pt x="17328" y="8162"/>
                    <a:pt x="28602" y="8162"/>
                  </a:cubicBezTo>
                  <a:close/>
                  <a:moveTo>
                    <a:pt x="28602" y="0"/>
                  </a:moveTo>
                  <a:cubicBezTo>
                    <a:pt x="12818" y="0"/>
                    <a:pt x="0" y="12818"/>
                    <a:pt x="0" y="28602"/>
                  </a:cubicBezTo>
                  <a:cubicBezTo>
                    <a:pt x="0" y="44361"/>
                    <a:pt x="12818" y="57179"/>
                    <a:pt x="28602" y="57179"/>
                  </a:cubicBezTo>
                  <a:cubicBezTo>
                    <a:pt x="44361" y="57179"/>
                    <a:pt x="57179" y="44361"/>
                    <a:pt x="57179" y="28602"/>
                  </a:cubicBezTo>
                  <a:cubicBezTo>
                    <a:pt x="57179" y="12818"/>
                    <a:pt x="44361" y="0"/>
                    <a:pt x="286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4683125" y="1157200"/>
              <a:ext cx="816775" cy="816775"/>
            </a:xfrm>
            <a:custGeom>
              <a:avLst/>
              <a:gdLst/>
              <a:ahLst/>
              <a:cxnLst/>
              <a:rect l="l" t="t" r="r" b="b"/>
              <a:pathLst>
                <a:path w="32671" h="32671" extrusionOk="0">
                  <a:moveTo>
                    <a:pt x="16347" y="8162"/>
                  </a:moveTo>
                  <a:cubicBezTo>
                    <a:pt x="20832" y="8162"/>
                    <a:pt x="24509" y="11838"/>
                    <a:pt x="24509" y="16348"/>
                  </a:cubicBezTo>
                  <a:cubicBezTo>
                    <a:pt x="24509" y="20857"/>
                    <a:pt x="20832" y="24509"/>
                    <a:pt x="16347" y="24509"/>
                  </a:cubicBezTo>
                  <a:cubicBezTo>
                    <a:pt x="11838" y="24509"/>
                    <a:pt x="8161" y="20857"/>
                    <a:pt x="8161" y="16348"/>
                  </a:cubicBezTo>
                  <a:cubicBezTo>
                    <a:pt x="8161" y="11838"/>
                    <a:pt x="11838" y="8162"/>
                    <a:pt x="16347" y="8162"/>
                  </a:cubicBezTo>
                  <a:close/>
                  <a:moveTo>
                    <a:pt x="16347" y="0"/>
                  </a:moveTo>
                  <a:cubicBezTo>
                    <a:pt x="7328" y="0"/>
                    <a:pt x="0" y="7328"/>
                    <a:pt x="0" y="16348"/>
                  </a:cubicBezTo>
                  <a:cubicBezTo>
                    <a:pt x="0" y="25342"/>
                    <a:pt x="7328" y="32670"/>
                    <a:pt x="16347" y="32670"/>
                  </a:cubicBezTo>
                  <a:cubicBezTo>
                    <a:pt x="25342" y="32670"/>
                    <a:pt x="32670" y="25342"/>
                    <a:pt x="32670" y="16348"/>
                  </a:cubicBezTo>
                  <a:cubicBezTo>
                    <a:pt x="32670" y="7328"/>
                    <a:pt x="25342" y="0"/>
                    <a:pt x="16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3090050" y="238125"/>
              <a:ext cx="204050" cy="204050"/>
            </a:xfrm>
            <a:custGeom>
              <a:avLst/>
              <a:gdLst/>
              <a:ahLst/>
              <a:cxnLst/>
              <a:rect l="l" t="t" r="r" b="b"/>
              <a:pathLst>
                <a:path w="8162" h="8162" extrusionOk="0">
                  <a:moveTo>
                    <a:pt x="4093" y="0"/>
                  </a:moveTo>
                  <a:cubicBezTo>
                    <a:pt x="1838" y="0"/>
                    <a:pt x="0" y="1838"/>
                    <a:pt x="0" y="4093"/>
                  </a:cubicBezTo>
                  <a:cubicBezTo>
                    <a:pt x="0" y="6348"/>
                    <a:pt x="1838" y="8161"/>
                    <a:pt x="4093" y="8161"/>
                  </a:cubicBezTo>
                  <a:cubicBezTo>
                    <a:pt x="6348" y="8161"/>
                    <a:pt x="8162" y="6348"/>
                    <a:pt x="8162" y="4093"/>
                  </a:cubicBezTo>
                  <a:cubicBezTo>
                    <a:pt x="8162" y="1838"/>
                    <a:pt x="6348" y="0"/>
                    <a:pt x="40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4315475" y="4853725"/>
              <a:ext cx="204075" cy="204675"/>
            </a:xfrm>
            <a:custGeom>
              <a:avLst/>
              <a:gdLst/>
              <a:ahLst/>
              <a:cxnLst/>
              <a:rect l="l" t="t" r="r" b="b"/>
              <a:pathLst>
                <a:path w="8163" h="8187" extrusionOk="0">
                  <a:moveTo>
                    <a:pt x="4094" y="1"/>
                  </a:moveTo>
                  <a:cubicBezTo>
                    <a:pt x="1839" y="1"/>
                    <a:pt x="1" y="1839"/>
                    <a:pt x="1" y="4094"/>
                  </a:cubicBezTo>
                  <a:cubicBezTo>
                    <a:pt x="1" y="6348"/>
                    <a:pt x="1839" y="8187"/>
                    <a:pt x="4094" y="8187"/>
                  </a:cubicBezTo>
                  <a:cubicBezTo>
                    <a:pt x="6349" y="8187"/>
                    <a:pt x="8162" y="6348"/>
                    <a:pt x="8162" y="4094"/>
                  </a:cubicBezTo>
                  <a:cubicBezTo>
                    <a:pt x="8162" y="1839"/>
                    <a:pt x="6349" y="1"/>
                    <a:pt x="40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81" name="Google Shape;281;p36"/>
          <p:cNvGrpSpPr/>
          <p:nvPr/>
        </p:nvGrpSpPr>
        <p:grpSpPr>
          <a:xfrm>
            <a:off x="1499315" y="5714580"/>
            <a:ext cx="437787" cy="437787"/>
            <a:chOff x="1190625" y="238125"/>
            <a:chExt cx="5228350" cy="5228350"/>
          </a:xfrm>
        </p:grpSpPr>
        <p:sp>
          <p:nvSpPr>
            <p:cNvPr id="282" name="Google Shape;282;p36"/>
            <p:cNvSpPr/>
            <p:nvPr/>
          </p:nvSpPr>
          <p:spPr>
            <a:xfrm>
              <a:off x="1190625" y="238125"/>
              <a:ext cx="4461225" cy="5228350"/>
            </a:xfrm>
            <a:custGeom>
              <a:avLst/>
              <a:gdLst/>
              <a:ahLst/>
              <a:cxnLst/>
              <a:rect l="l" t="t" r="r" b="b"/>
              <a:pathLst>
                <a:path w="178449" h="209134" extrusionOk="0">
                  <a:moveTo>
                    <a:pt x="12254" y="0"/>
                  </a:moveTo>
                  <a:cubicBezTo>
                    <a:pt x="5490" y="0"/>
                    <a:pt x="0" y="5490"/>
                    <a:pt x="0" y="12254"/>
                  </a:cubicBezTo>
                  <a:lnTo>
                    <a:pt x="0" y="196879"/>
                  </a:lnTo>
                  <a:cubicBezTo>
                    <a:pt x="0" y="203643"/>
                    <a:pt x="5490" y="209133"/>
                    <a:pt x="12254" y="209133"/>
                  </a:cubicBezTo>
                  <a:lnTo>
                    <a:pt x="112005" y="209133"/>
                  </a:lnTo>
                  <a:cubicBezTo>
                    <a:pt x="114260" y="209133"/>
                    <a:pt x="116098" y="207320"/>
                    <a:pt x="116098" y="205065"/>
                  </a:cubicBezTo>
                  <a:lnTo>
                    <a:pt x="116098" y="128352"/>
                  </a:lnTo>
                  <a:cubicBezTo>
                    <a:pt x="116098" y="126098"/>
                    <a:pt x="114260" y="124259"/>
                    <a:pt x="112005" y="124259"/>
                  </a:cubicBezTo>
                  <a:lnTo>
                    <a:pt x="90266" y="124259"/>
                  </a:lnTo>
                  <a:lnTo>
                    <a:pt x="90266" y="101001"/>
                  </a:lnTo>
                  <a:lnTo>
                    <a:pt x="112005" y="101001"/>
                  </a:lnTo>
                  <a:cubicBezTo>
                    <a:pt x="114260" y="101001"/>
                    <a:pt x="116098" y="99187"/>
                    <a:pt x="116098" y="96908"/>
                  </a:cubicBezTo>
                  <a:lnTo>
                    <a:pt x="116098" y="69629"/>
                  </a:lnTo>
                  <a:cubicBezTo>
                    <a:pt x="116098" y="52718"/>
                    <a:pt x="129847" y="38969"/>
                    <a:pt x="146759" y="38969"/>
                  </a:cubicBezTo>
                  <a:lnTo>
                    <a:pt x="170164" y="38969"/>
                  </a:lnTo>
                  <a:lnTo>
                    <a:pt x="170164" y="62228"/>
                  </a:lnTo>
                  <a:lnTo>
                    <a:pt x="146759" y="62228"/>
                  </a:lnTo>
                  <a:cubicBezTo>
                    <a:pt x="142739" y="62228"/>
                    <a:pt x="139357" y="65610"/>
                    <a:pt x="139357" y="69629"/>
                  </a:cubicBezTo>
                  <a:lnTo>
                    <a:pt x="139357" y="96908"/>
                  </a:lnTo>
                  <a:cubicBezTo>
                    <a:pt x="139357" y="99187"/>
                    <a:pt x="141195" y="101001"/>
                    <a:pt x="143450" y="101001"/>
                  </a:cubicBezTo>
                  <a:lnTo>
                    <a:pt x="169601" y="101001"/>
                  </a:lnTo>
                  <a:lnTo>
                    <a:pt x="166537" y="124259"/>
                  </a:lnTo>
                  <a:lnTo>
                    <a:pt x="143450" y="124259"/>
                  </a:lnTo>
                  <a:cubicBezTo>
                    <a:pt x="141195" y="124259"/>
                    <a:pt x="139357" y="126098"/>
                    <a:pt x="139357" y="128352"/>
                  </a:cubicBezTo>
                  <a:lnTo>
                    <a:pt x="139357" y="205065"/>
                  </a:lnTo>
                  <a:cubicBezTo>
                    <a:pt x="139357" y="207320"/>
                    <a:pt x="141195" y="209133"/>
                    <a:pt x="143450" y="209133"/>
                  </a:cubicBezTo>
                  <a:lnTo>
                    <a:pt x="156047" y="209133"/>
                  </a:lnTo>
                  <a:cubicBezTo>
                    <a:pt x="158302" y="209133"/>
                    <a:pt x="160116" y="207320"/>
                    <a:pt x="160116" y="205065"/>
                  </a:cubicBezTo>
                  <a:cubicBezTo>
                    <a:pt x="160116" y="202810"/>
                    <a:pt x="158302" y="200972"/>
                    <a:pt x="156047" y="200972"/>
                  </a:cubicBezTo>
                  <a:lnTo>
                    <a:pt x="147518" y="200972"/>
                  </a:lnTo>
                  <a:lnTo>
                    <a:pt x="147518" y="132445"/>
                  </a:lnTo>
                  <a:lnTo>
                    <a:pt x="170115" y="132445"/>
                  </a:lnTo>
                  <a:cubicBezTo>
                    <a:pt x="172174" y="132445"/>
                    <a:pt x="173890" y="130901"/>
                    <a:pt x="174159" y="128892"/>
                  </a:cubicBezTo>
                  <a:lnTo>
                    <a:pt x="178301" y="97447"/>
                  </a:lnTo>
                  <a:cubicBezTo>
                    <a:pt x="178448" y="96295"/>
                    <a:pt x="178105" y="95119"/>
                    <a:pt x="177321" y="94236"/>
                  </a:cubicBezTo>
                  <a:cubicBezTo>
                    <a:pt x="176537" y="93354"/>
                    <a:pt x="175434" y="92839"/>
                    <a:pt x="174257" y="92839"/>
                  </a:cubicBezTo>
                  <a:lnTo>
                    <a:pt x="147518" y="92839"/>
                  </a:lnTo>
                  <a:lnTo>
                    <a:pt x="147518" y="70414"/>
                  </a:lnTo>
                  <a:lnTo>
                    <a:pt x="174257" y="70414"/>
                  </a:lnTo>
                  <a:cubicBezTo>
                    <a:pt x="176512" y="70414"/>
                    <a:pt x="178326" y="68576"/>
                    <a:pt x="178326" y="66321"/>
                  </a:cubicBezTo>
                  <a:lnTo>
                    <a:pt x="178326" y="34900"/>
                  </a:lnTo>
                  <a:cubicBezTo>
                    <a:pt x="178326" y="32646"/>
                    <a:pt x="176512" y="30808"/>
                    <a:pt x="174257" y="30808"/>
                  </a:cubicBezTo>
                  <a:lnTo>
                    <a:pt x="146759" y="30808"/>
                  </a:lnTo>
                  <a:cubicBezTo>
                    <a:pt x="125338" y="30808"/>
                    <a:pt x="107937" y="48233"/>
                    <a:pt x="107937" y="69629"/>
                  </a:cubicBezTo>
                  <a:lnTo>
                    <a:pt x="107937" y="92839"/>
                  </a:lnTo>
                  <a:lnTo>
                    <a:pt x="86173" y="92839"/>
                  </a:lnTo>
                  <a:cubicBezTo>
                    <a:pt x="83918" y="92839"/>
                    <a:pt x="82080" y="94677"/>
                    <a:pt x="82080" y="96932"/>
                  </a:cubicBezTo>
                  <a:lnTo>
                    <a:pt x="82080" y="128352"/>
                  </a:lnTo>
                  <a:cubicBezTo>
                    <a:pt x="82080" y="130607"/>
                    <a:pt x="83918" y="132445"/>
                    <a:pt x="86173" y="132445"/>
                  </a:cubicBezTo>
                  <a:lnTo>
                    <a:pt x="107937" y="132445"/>
                  </a:lnTo>
                  <a:lnTo>
                    <a:pt x="107937" y="200972"/>
                  </a:lnTo>
                  <a:lnTo>
                    <a:pt x="12254" y="200972"/>
                  </a:lnTo>
                  <a:cubicBezTo>
                    <a:pt x="10000" y="200972"/>
                    <a:pt x="8161" y="199134"/>
                    <a:pt x="8161" y="196879"/>
                  </a:cubicBezTo>
                  <a:lnTo>
                    <a:pt x="8161" y="12254"/>
                  </a:lnTo>
                  <a:cubicBezTo>
                    <a:pt x="8161" y="10000"/>
                    <a:pt x="10000" y="8161"/>
                    <a:pt x="12254" y="8161"/>
                  </a:cubicBezTo>
                  <a:lnTo>
                    <a:pt x="20416" y="8161"/>
                  </a:lnTo>
                  <a:cubicBezTo>
                    <a:pt x="22671" y="8161"/>
                    <a:pt x="24509" y="6348"/>
                    <a:pt x="24509" y="4093"/>
                  </a:cubicBezTo>
                  <a:cubicBezTo>
                    <a:pt x="24509" y="1838"/>
                    <a:pt x="22671" y="0"/>
                    <a:pt x="204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2416050" y="238125"/>
              <a:ext cx="4002925" cy="5228350"/>
            </a:xfrm>
            <a:custGeom>
              <a:avLst/>
              <a:gdLst/>
              <a:ahLst/>
              <a:cxnLst/>
              <a:rect l="l" t="t" r="r" b="b"/>
              <a:pathLst>
                <a:path w="160117" h="209134" extrusionOk="0">
                  <a:moveTo>
                    <a:pt x="4094" y="0"/>
                  </a:moveTo>
                  <a:cubicBezTo>
                    <a:pt x="1839" y="0"/>
                    <a:pt x="1" y="1838"/>
                    <a:pt x="1" y="4093"/>
                  </a:cubicBezTo>
                  <a:cubicBezTo>
                    <a:pt x="1" y="6348"/>
                    <a:pt x="1839" y="8161"/>
                    <a:pt x="4094" y="8161"/>
                  </a:cubicBezTo>
                  <a:lnTo>
                    <a:pt x="147862" y="8161"/>
                  </a:lnTo>
                  <a:cubicBezTo>
                    <a:pt x="150117" y="8161"/>
                    <a:pt x="151955" y="10000"/>
                    <a:pt x="151955" y="12254"/>
                  </a:cubicBezTo>
                  <a:lnTo>
                    <a:pt x="151955" y="196879"/>
                  </a:lnTo>
                  <a:cubicBezTo>
                    <a:pt x="151955" y="199134"/>
                    <a:pt x="150117" y="200972"/>
                    <a:pt x="147862" y="200972"/>
                  </a:cubicBezTo>
                  <a:lnTo>
                    <a:pt x="139701" y="200972"/>
                  </a:lnTo>
                  <a:cubicBezTo>
                    <a:pt x="137446" y="200972"/>
                    <a:pt x="135608" y="202810"/>
                    <a:pt x="135608" y="205065"/>
                  </a:cubicBezTo>
                  <a:cubicBezTo>
                    <a:pt x="135608" y="207320"/>
                    <a:pt x="137446" y="209133"/>
                    <a:pt x="139701" y="209133"/>
                  </a:cubicBezTo>
                  <a:lnTo>
                    <a:pt x="147862" y="209133"/>
                  </a:lnTo>
                  <a:cubicBezTo>
                    <a:pt x="154626" y="209133"/>
                    <a:pt x="160116" y="203643"/>
                    <a:pt x="160116" y="196879"/>
                  </a:cubicBezTo>
                  <a:lnTo>
                    <a:pt x="160116" y="12254"/>
                  </a:lnTo>
                  <a:cubicBezTo>
                    <a:pt x="160116" y="5490"/>
                    <a:pt x="154626" y="0"/>
                    <a:pt x="1478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5398150" y="5262400"/>
              <a:ext cx="204075" cy="204075"/>
            </a:xfrm>
            <a:custGeom>
              <a:avLst/>
              <a:gdLst/>
              <a:ahLst/>
              <a:cxnLst/>
              <a:rect l="l" t="t" r="r" b="b"/>
              <a:pathLst>
                <a:path w="8163" h="8163" extrusionOk="0">
                  <a:moveTo>
                    <a:pt x="4069" y="1"/>
                  </a:moveTo>
                  <a:cubicBezTo>
                    <a:pt x="1814" y="1"/>
                    <a:pt x="1" y="1839"/>
                    <a:pt x="1" y="4094"/>
                  </a:cubicBezTo>
                  <a:cubicBezTo>
                    <a:pt x="1" y="6349"/>
                    <a:pt x="1814" y="8162"/>
                    <a:pt x="4069" y="8162"/>
                  </a:cubicBezTo>
                  <a:cubicBezTo>
                    <a:pt x="6324" y="8162"/>
                    <a:pt x="8162" y="6349"/>
                    <a:pt x="8162" y="4094"/>
                  </a:cubicBezTo>
                  <a:cubicBezTo>
                    <a:pt x="8162" y="1839"/>
                    <a:pt x="6324" y="1"/>
                    <a:pt x="40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2007375" y="238125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3" y="0"/>
                  </a:moveTo>
                  <a:cubicBezTo>
                    <a:pt x="1838" y="0"/>
                    <a:pt x="0" y="1838"/>
                    <a:pt x="0" y="4093"/>
                  </a:cubicBezTo>
                  <a:cubicBezTo>
                    <a:pt x="0" y="6348"/>
                    <a:pt x="1838" y="8161"/>
                    <a:pt x="4093" y="8161"/>
                  </a:cubicBezTo>
                  <a:cubicBezTo>
                    <a:pt x="6348" y="8161"/>
                    <a:pt x="8186" y="6348"/>
                    <a:pt x="8186" y="4093"/>
                  </a:cubicBezTo>
                  <a:cubicBezTo>
                    <a:pt x="8186" y="1838"/>
                    <a:pt x="6348" y="0"/>
                    <a:pt x="40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286" name="Google Shape;28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7767" y="5721800"/>
            <a:ext cx="451133" cy="45113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272;p36">
            <a:extLst>
              <a:ext uri="{FF2B5EF4-FFF2-40B4-BE49-F238E27FC236}">
                <a16:creationId xmlns:a16="http://schemas.microsoft.com/office/drawing/2014/main" id="{9A50C2E4-F137-FF40-A087-F20D244D5B32}"/>
              </a:ext>
            </a:extLst>
          </p:cNvPr>
          <p:cNvSpPr txBox="1">
            <a:spLocks/>
          </p:cNvSpPr>
          <p:nvPr/>
        </p:nvSpPr>
        <p:spPr>
          <a:xfrm>
            <a:off x="3970310" y="2382753"/>
            <a:ext cx="3032227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accen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1600" dirty="0">
                <a:solidFill>
                  <a:srgbClr val="CC5803"/>
                </a:solidFill>
                <a:latin typeface="Cambria" panose="02040503050406030204" pitchFamily="18" charset="0"/>
              </a:rPr>
              <a:t>WHAT THEY’RE LOOKING FOR</a:t>
            </a:r>
          </a:p>
        </p:txBody>
      </p:sp>
      <p:sp>
        <p:nvSpPr>
          <p:cNvPr id="117" name="Google Shape;6923;p47">
            <a:extLst>
              <a:ext uri="{FF2B5EF4-FFF2-40B4-BE49-F238E27FC236}">
                <a16:creationId xmlns:a16="http://schemas.microsoft.com/office/drawing/2014/main" id="{38A24349-9BE0-9F4F-ABC6-29FC22DB7524}"/>
              </a:ext>
            </a:extLst>
          </p:cNvPr>
          <p:cNvSpPr/>
          <p:nvPr/>
        </p:nvSpPr>
        <p:spPr>
          <a:xfrm>
            <a:off x="6069598" y="2936932"/>
            <a:ext cx="306735" cy="308328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tx2">
              <a:lumMod val="2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8" name="Google Shape;186;p36">
            <a:extLst>
              <a:ext uri="{FF2B5EF4-FFF2-40B4-BE49-F238E27FC236}">
                <a16:creationId xmlns:a16="http://schemas.microsoft.com/office/drawing/2014/main" id="{3F0D94CD-284A-704C-A473-0A998CF60743}"/>
              </a:ext>
            </a:extLst>
          </p:cNvPr>
          <p:cNvSpPr txBox="1">
            <a:spLocks/>
          </p:cNvSpPr>
          <p:nvPr/>
        </p:nvSpPr>
        <p:spPr>
          <a:xfrm>
            <a:off x="5390321" y="3217949"/>
            <a:ext cx="1711665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 algn="ctr"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-US" sz="1333" dirty="0">
                <a:solidFill>
                  <a:srgbClr val="000000"/>
                </a:solidFill>
                <a:latin typeface="Cambria" panose="02040503050406030204" pitchFamily="18" charset="0"/>
              </a:rPr>
              <a:t>Ethical Sourcing</a:t>
            </a:r>
            <a:endParaRPr lang="en-US" sz="1600" dirty="0">
              <a:solidFill>
                <a:srgbClr val="000000"/>
              </a:solidFill>
              <a:latin typeface="Cambria" panose="02040503050406030204" pitchFamily="18" charset="0"/>
            </a:endParaRPr>
          </a:p>
        </p:txBody>
      </p:sp>
      <p:cxnSp>
        <p:nvCxnSpPr>
          <p:cNvPr id="119" name="Google Shape;190;p36">
            <a:extLst>
              <a:ext uri="{FF2B5EF4-FFF2-40B4-BE49-F238E27FC236}">
                <a16:creationId xmlns:a16="http://schemas.microsoft.com/office/drawing/2014/main" id="{1EAD278A-863F-1C46-AD9C-068E572629B5}"/>
              </a:ext>
            </a:extLst>
          </p:cNvPr>
          <p:cNvCxnSpPr/>
          <p:nvPr/>
        </p:nvCxnSpPr>
        <p:spPr>
          <a:xfrm>
            <a:off x="7101985" y="1292433"/>
            <a:ext cx="0" cy="4996800"/>
          </a:xfrm>
          <a:prstGeom prst="straightConnector1">
            <a:avLst/>
          </a:prstGeom>
          <a:noFill/>
          <a:ln w="9525" cap="flat" cmpd="sng">
            <a:solidFill>
              <a:srgbClr val="1F13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86;p36">
            <a:extLst>
              <a:ext uri="{FF2B5EF4-FFF2-40B4-BE49-F238E27FC236}">
                <a16:creationId xmlns:a16="http://schemas.microsoft.com/office/drawing/2014/main" id="{EE8C6CC8-BCBD-1240-B5B2-9D83EFC95109}"/>
              </a:ext>
            </a:extLst>
          </p:cNvPr>
          <p:cNvSpPr txBox="1">
            <a:spLocks/>
          </p:cNvSpPr>
          <p:nvPr/>
        </p:nvSpPr>
        <p:spPr>
          <a:xfrm>
            <a:off x="3913883" y="3992407"/>
            <a:ext cx="1881085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 algn="ctr"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-US" sz="1333" dirty="0">
                <a:solidFill>
                  <a:srgbClr val="000000"/>
                </a:solidFill>
                <a:latin typeface="Cambria" panose="02040503050406030204" pitchFamily="18" charset="0"/>
              </a:rPr>
              <a:t>Personalized Service</a:t>
            </a:r>
            <a:endParaRPr lang="en-US" sz="1600" dirty="0">
              <a:solidFill>
                <a:srgbClr val="000000"/>
              </a:solidFill>
              <a:latin typeface="Cambria" panose="02040503050406030204" pitchFamily="18" charset="0"/>
            </a:endParaRPr>
          </a:p>
        </p:txBody>
      </p:sp>
      <p:sp>
        <p:nvSpPr>
          <p:cNvPr id="128" name="Google Shape;272;p36">
            <a:extLst>
              <a:ext uri="{FF2B5EF4-FFF2-40B4-BE49-F238E27FC236}">
                <a16:creationId xmlns:a16="http://schemas.microsoft.com/office/drawing/2014/main" id="{F38EA32D-246D-CD4A-B86F-253607CFBC05}"/>
              </a:ext>
            </a:extLst>
          </p:cNvPr>
          <p:cNvSpPr txBox="1">
            <a:spLocks/>
          </p:cNvSpPr>
          <p:nvPr/>
        </p:nvSpPr>
        <p:spPr>
          <a:xfrm>
            <a:off x="3990481" y="4435148"/>
            <a:ext cx="263425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accen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1600" dirty="0">
                <a:solidFill>
                  <a:srgbClr val="CC5803"/>
                </a:solidFill>
                <a:latin typeface="Cambria" panose="02040503050406030204" pitchFamily="18" charset="0"/>
              </a:rPr>
              <a:t>PURCHASE BEHAVIOR</a:t>
            </a:r>
          </a:p>
        </p:txBody>
      </p:sp>
      <p:grpSp>
        <p:nvGrpSpPr>
          <p:cNvPr id="132" name="Google Shape;4714;p42">
            <a:extLst>
              <a:ext uri="{FF2B5EF4-FFF2-40B4-BE49-F238E27FC236}">
                <a16:creationId xmlns:a16="http://schemas.microsoft.com/office/drawing/2014/main" id="{11163BD2-21DA-9A4F-9FCE-B5209783CE34}"/>
              </a:ext>
            </a:extLst>
          </p:cNvPr>
          <p:cNvGrpSpPr/>
          <p:nvPr/>
        </p:nvGrpSpPr>
        <p:grpSpPr>
          <a:xfrm>
            <a:off x="4584465" y="3729050"/>
            <a:ext cx="335095" cy="334253"/>
            <a:chOff x="-57578225" y="1904075"/>
            <a:chExt cx="319025" cy="318225"/>
          </a:xfrm>
          <a:solidFill>
            <a:schemeClr val="tx2">
              <a:lumMod val="25000"/>
            </a:schemeClr>
          </a:solidFill>
        </p:grpSpPr>
        <p:sp>
          <p:nvSpPr>
            <p:cNvPr id="133" name="Google Shape;4715;p42">
              <a:extLst>
                <a:ext uri="{FF2B5EF4-FFF2-40B4-BE49-F238E27FC236}">
                  <a16:creationId xmlns:a16="http://schemas.microsoft.com/office/drawing/2014/main" id="{63B7621E-CBE1-9647-9594-3F72A1818983}"/>
                </a:ext>
              </a:extLst>
            </p:cNvPr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Cambria" panose="02040503050406030204" pitchFamily="18" charset="0"/>
              </a:endParaRPr>
            </a:p>
          </p:txBody>
        </p:sp>
        <p:sp>
          <p:nvSpPr>
            <p:cNvPr id="134" name="Google Shape;4716;p42">
              <a:extLst>
                <a:ext uri="{FF2B5EF4-FFF2-40B4-BE49-F238E27FC236}">
                  <a16:creationId xmlns:a16="http://schemas.microsoft.com/office/drawing/2014/main" id="{25CE3825-51F9-1147-B3E5-3FA9C143D118}"/>
                </a:ext>
              </a:extLst>
            </p:cNvPr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Cambria" panose="02040503050406030204" pitchFamily="18" charset="0"/>
              </a:endParaRPr>
            </a:p>
          </p:txBody>
        </p:sp>
        <p:sp>
          <p:nvSpPr>
            <p:cNvPr id="135" name="Google Shape;4717;p42">
              <a:extLst>
                <a:ext uri="{FF2B5EF4-FFF2-40B4-BE49-F238E27FC236}">
                  <a16:creationId xmlns:a16="http://schemas.microsoft.com/office/drawing/2014/main" id="{067DE67E-CD81-A54B-B8E5-5BEE157DDC3D}"/>
                </a:ext>
              </a:extLst>
            </p:cNvPr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Cambria" panose="02040503050406030204" pitchFamily="18" charset="0"/>
              </a:endParaRPr>
            </a:p>
          </p:txBody>
        </p:sp>
        <p:sp>
          <p:nvSpPr>
            <p:cNvPr id="136" name="Google Shape;4718;p42">
              <a:extLst>
                <a:ext uri="{FF2B5EF4-FFF2-40B4-BE49-F238E27FC236}">
                  <a16:creationId xmlns:a16="http://schemas.microsoft.com/office/drawing/2014/main" id="{AB090590-1A0A-AF47-BCCE-C40685821D58}"/>
                </a:ext>
              </a:extLst>
            </p:cNvPr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Cambria" panose="02040503050406030204" pitchFamily="18" charset="0"/>
              </a:endParaRPr>
            </a:p>
          </p:txBody>
        </p:sp>
      </p:grpSp>
      <p:sp>
        <p:nvSpPr>
          <p:cNvPr id="144" name="Google Shape;186;p36">
            <a:extLst>
              <a:ext uri="{FF2B5EF4-FFF2-40B4-BE49-F238E27FC236}">
                <a16:creationId xmlns:a16="http://schemas.microsoft.com/office/drawing/2014/main" id="{94CCF1A9-A427-0744-8467-14517626F349}"/>
              </a:ext>
            </a:extLst>
          </p:cNvPr>
          <p:cNvSpPr txBox="1">
            <a:spLocks/>
          </p:cNvSpPr>
          <p:nvPr/>
        </p:nvSpPr>
        <p:spPr>
          <a:xfrm>
            <a:off x="5328593" y="3972524"/>
            <a:ext cx="1711665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 algn="ctr">
              <a:spcAft>
                <a:spcPts val="2133"/>
              </a:spcAft>
              <a:buClr>
                <a:schemeClr val="dk1"/>
              </a:buClr>
              <a:buSzPts val="1100"/>
              <a:buNone/>
            </a:pPr>
            <a:r>
              <a:rPr lang="en-US" sz="1333" dirty="0">
                <a:solidFill>
                  <a:srgbClr val="000000"/>
                </a:solidFill>
                <a:latin typeface="Cambria" panose="02040503050406030204" pitchFamily="18" charset="0"/>
              </a:rPr>
              <a:t>Exclusivity</a:t>
            </a:r>
            <a:endParaRPr lang="en-US" sz="1600" dirty="0">
              <a:solidFill>
                <a:srgbClr val="000000"/>
              </a:solidFill>
              <a:latin typeface="Cambria" panose="02040503050406030204" pitchFamily="18" charset="0"/>
            </a:endParaRPr>
          </a:p>
        </p:txBody>
      </p:sp>
      <p:sp>
        <p:nvSpPr>
          <p:cNvPr id="146" name="Google Shape;7793;p49">
            <a:extLst>
              <a:ext uri="{FF2B5EF4-FFF2-40B4-BE49-F238E27FC236}">
                <a16:creationId xmlns:a16="http://schemas.microsoft.com/office/drawing/2014/main" id="{643F1A1D-F5EB-0546-8543-57166B274B6C}"/>
              </a:ext>
            </a:extLst>
          </p:cNvPr>
          <p:cNvSpPr/>
          <p:nvPr/>
        </p:nvSpPr>
        <p:spPr>
          <a:xfrm>
            <a:off x="6035568" y="3735311"/>
            <a:ext cx="310363" cy="307027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tx2">
              <a:lumMod val="25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mbria" panose="02040503050406030204" pitchFamily="18" charset="0"/>
            </a:endParaRPr>
          </a:p>
        </p:txBody>
      </p:sp>
      <p:cxnSp>
        <p:nvCxnSpPr>
          <p:cNvPr id="148" name="Google Shape;269;p36">
            <a:extLst>
              <a:ext uri="{FF2B5EF4-FFF2-40B4-BE49-F238E27FC236}">
                <a16:creationId xmlns:a16="http://schemas.microsoft.com/office/drawing/2014/main" id="{6AE634D4-AF5F-A242-8C66-9DDBD75AC32C}"/>
              </a:ext>
            </a:extLst>
          </p:cNvPr>
          <p:cNvCxnSpPr/>
          <p:nvPr/>
        </p:nvCxnSpPr>
        <p:spPr>
          <a:xfrm>
            <a:off x="4047801" y="4435148"/>
            <a:ext cx="27392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9" name="Google Shape;243;p36">
            <a:extLst>
              <a:ext uri="{FF2B5EF4-FFF2-40B4-BE49-F238E27FC236}">
                <a16:creationId xmlns:a16="http://schemas.microsoft.com/office/drawing/2014/main" id="{65BDAE41-28A6-EC43-BDB6-98B2408B4F15}"/>
              </a:ext>
            </a:extLst>
          </p:cNvPr>
          <p:cNvSpPr/>
          <p:nvPr/>
        </p:nvSpPr>
        <p:spPr>
          <a:xfrm>
            <a:off x="4624196" y="5396029"/>
            <a:ext cx="1508584" cy="417385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0" name="Google Shape;244;p36">
            <a:extLst>
              <a:ext uri="{FF2B5EF4-FFF2-40B4-BE49-F238E27FC236}">
                <a16:creationId xmlns:a16="http://schemas.microsoft.com/office/drawing/2014/main" id="{B939CD3F-453F-7241-9854-434F82C652B4}"/>
              </a:ext>
            </a:extLst>
          </p:cNvPr>
          <p:cNvSpPr/>
          <p:nvPr/>
        </p:nvSpPr>
        <p:spPr>
          <a:xfrm>
            <a:off x="4114464" y="5505616"/>
            <a:ext cx="1281387" cy="233417"/>
          </a:xfrm>
          <a:prstGeom prst="rect">
            <a:avLst/>
          </a:prstGeom>
          <a:solidFill>
            <a:srgbClr val="FFC15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0" name="Google Shape;266;p36">
            <a:extLst>
              <a:ext uri="{FF2B5EF4-FFF2-40B4-BE49-F238E27FC236}">
                <a16:creationId xmlns:a16="http://schemas.microsoft.com/office/drawing/2014/main" id="{B96EB843-0F19-E947-A6EE-9A9ED0282F15}"/>
              </a:ext>
            </a:extLst>
          </p:cNvPr>
          <p:cNvSpPr txBox="1">
            <a:spLocks/>
          </p:cNvSpPr>
          <p:nvPr/>
        </p:nvSpPr>
        <p:spPr>
          <a:xfrm>
            <a:off x="4925629" y="5575651"/>
            <a:ext cx="923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spcAft>
                <a:spcPts val="2133"/>
              </a:spcAft>
              <a:buNone/>
            </a:pPr>
            <a:r>
              <a:rPr lang="en" sz="1400" dirty="0">
                <a:solidFill>
                  <a:srgbClr val="FFFFFF"/>
                </a:solidFill>
                <a:latin typeface="Cambria" panose="02040503050406030204" pitchFamily="18" charset="0"/>
                <a:ea typeface="Pathway Gothic One"/>
                <a:cs typeface="Pathway Gothic One"/>
                <a:sym typeface="Pathway Gothic One"/>
              </a:rPr>
              <a:t>$40</a:t>
            </a:r>
          </a:p>
        </p:txBody>
      </p:sp>
      <p:grpSp>
        <p:nvGrpSpPr>
          <p:cNvPr id="161" name="Google Shape;258;p36">
            <a:extLst>
              <a:ext uri="{FF2B5EF4-FFF2-40B4-BE49-F238E27FC236}">
                <a16:creationId xmlns:a16="http://schemas.microsoft.com/office/drawing/2014/main" id="{1E6B350D-E44D-A44C-A15B-90FD4694C2E3}"/>
              </a:ext>
            </a:extLst>
          </p:cNvPr>
          <p:cNvGrpSpPr/>
          <p:nvPr/>
        </p:nvGrpSpPr>
        <p:grpSpPr>
          <a:xfrm>
            <a:off x="4239397" y="5455463"/>
            <a:ext cx="188204" cy="342635"/>
            <a:chOff x="2375000" y="238125"/>
            <a:chExt cx="2871850" cy="5228350"/>
          </a:xfrm>
          <a:solidFill>
            <a:srgbClr val="000000"/>
          </a:solidFill>
        </p:grpSpPr>
        <p:sp>
          <p:nvSpPr>
            <p:cNvPr id="162" name="Google Shape;259;p36">
              <a:extLst>
                <a:ext uri="{FF2B5EF4-FFF2-40B4-BE49-F238E27FC236}">
                  <a16:creationId xmlns:a16="http://schemas.microsoft.com/office/drawing/2014/main" id="{89A44029-B202-5945-BB83-35280A33F214}"/>
                </a:ext>
              </a:extLst>
            </p:cNvPr>
            <p:cNvSpPr/>
            <p:nvPr/>
          </p:nvSpPr>
          <p:spPr>
            <a:xfrm>
              <a:off x="2375000" y="238125"/>
              <a:ext cx="2871850" cy="5228350"/>
            </a:xfrm>
            <a:custGeom>
              <a:avLst/>
              <a:gdLst/>
              <a:ahLst/>
              <a:cxnLst/>
              <a:rect l="l" t="t" r="r" b="b"/>
              <a:pathLst>
                <a:path w="114874" h="209134" extrusionOk="0">
                  <a:moveTo>
                    <a:pt x="76949" y="73518"/>
                  </a:moveTo>
                  <a:cubicBezTo>
                    <a:pt x="77132" y="73518"/>
                    <a:pt x="77315" y="73521"/>
                    <a:pt x="77497" y="73526"/>
                  </a:cubicBezTo>
                  <a:cubicBezTo>
                    <a:pt x="84678" y="73747"/>
                    <a:pt x="94800" y="77178"/>
                    <a:pt x="106172" y="83281"/>
                  </a:cubicBezTo>
                  <a:cubicBezTo>
                    <a:pt x="105343" y="108814"/>
                    <a:pt x="84228" y="130707"/>
                    <a:pt x="57193" y="130707"/>
                  </a:cubicBezTo>
                  <a:cubicBezTo>
                    <a:pt x="57058" y="130707"/>
                    <a:pt x="56923" y="130706"/>
                    <a:pt x="56787" y="130705"/>
                  </a:cubicBezTo>
                  <a:cubicBezTo>
                    <a:pt x="28921" y="130485"/>
                    <a:pt x="7083" y="106858"/>
                    <a:pt x="8235" y="79654"/>
                  </a:cubicBezTo>
                  <a:lnTo>
                    <a:pt x="8235" y="79654"/>
                  </a:lnTo>
                  <a:cubicBezTo>
                    <a:pt x="15294" y="85413"/>
                    <a:pt x="21887" y="88820"/>
                    <a:pt x="27940" y="89825"/>
                  </a:cubicBezTo>
                  <a:cubicBezTo>
                    <a:pt x="29133" y="90017"/>
                    <a:pt x="30319" y="90106"/>
                    <a:pt x="31498" y="90106"/>
                  </a:cubicBezTo>
                  <a:cubicBezTo>
                    <a:pt x="39796" y="90106"/>
                    <a:pt x="47757" y="85685"/>
                    <a:pt x="55268" y="81565"/>
                  </a:cubicBezTo>
                  <a:cubicBezTo>
                    <a:pt x="62458" y="77600"/>
                    <a:pt x="69904" y="73518"/>
                    <a:pt x="76949" y="73518"/>
                  </a:cubicBezTo>
                  <a:close/>
                  <a:moveTo>
                    <a:pt x="61272" y="138744"/>
                  </a:moveTo>
                  <a:lnTo>
                    <a:pt x="61272" y="188718"/>
                  </a:lnTo>
                  <a:cubicBezTo>
                    <a:pt x="61272" y="190262"/>
                    <a:pt x="62155" y="191683"/>
                    <a:pt x="63527" y="192369"/>
                  </a:cubicBezTo>
                  <a:lnTo>
                    <a:pt x="80732" y="200972"/>
                  </a:lnTo>
                  <a:lnTo>
                    <a:pt x="33651" y="200972"/>
                  </a:lnTo>
                  <a:lnTo>
                    <a:pt x="50856" y="192369"/>
                  </a:lnTo>
                  <a:cubicBezTo>
                    <a:pt x="52229" y="191683"/>
                    <a:pt x="53111" y="190262"/>
                    <a:pt x="53111" y="188718"/>
                  </a:cubicBezTo>
                  <a:lnTo>
                    <a:pt x="53111" y="138744"/>
                  </a:lnTo>
                  <a:cubicBezTo>
                    <a:pt x="54459" y="138818"/>
                    <a:pt x="55831" y="138891"/>
                    <a:pt x="57204" y="138891"/>
                  </a:cubicBezTo>
                  <a:cubicBezTo>
                    <a:pt x="58552" y="138891"/>
                    <a:pt x="59924" y="138818"/>
                    <a:pt x="61272" y="138744"/>
                  </a:cubicBezTo>
                  <a:close/>
                  <a:moveTo>
                    <a:pt x="20441" y="0"/>
                  </a:moveTo>
                  <a:cubicBezTo>
                    <a:pt x="18529" y="0"/>
                    <a:pt x="16862" y="1323"/>
                    <a:pt x="16446" y="3186"/>
                  </a:cubicBezTo>
                  <a:cubicBezTo>
                    <a:pt x="148" y="74629"/>
                    <a:pt x="0" y="72423"/>
                    <a:pt x="0" y="81688"/>
                  </a:cubicBezTo>
                  <a:cubicBezTo>
                    <a:pt x="0" y="108868"/>
                    <a:pt x="19044" y="131906"/>
                    <a:pt x="44950" y="137568"/>
                  </a:cubicBezTo>
                  <a:lnTo>
                    <a:pt x="44950" y="186193"/>
                  </a:lnTo>
                  <a:lnTo>
                    <a:pt x="14510" y="201413"/>
                  </a:lnTo>
                  <a:cubicBezTo>
                    <a:pt x="12819" y="202246"/>
                    <a:pt x="11936" y="204158"/>
                    <a:pt x="12377" y="205996"/>
                  </a:cubicBezTo>
                  <a:cubicBezTo>
                    <a:pt x="12819" y="207834"/>
                    <a:pt x="14461" y="209133"/>
                    <a:pt x="16348" y="209133"/>
                  </a:cubicBezTo>
                  <a:lnTo>
                    <a:pt x="98036" y="209133"/>
                  </a:lnTo>
                  <a:cubicBezTo>
                    <a:pt x="99947" y="209133"/>
                    <a:pt x="101589" y="207834"/>
                    <a:pt x="102030" y="205996"/>
                  </a:cubicBezTo>
                  <a:cubicBezTo>
                    <a:pt x="102447" y="204158"/>
                    <a:pt x="101565" y="202246"/>
                    <a:pt x="99874" y="201413"/>
                  </a:cubicBezTo>
                  <a:lnTo>
                    <a:pt x="69458" y="186193"/>
                  </a:lnTo>
                  <a:lnTo>
                    <a:pt x="69458" y="137568"/>
                  </a:lnTo>
                  <a:cubicBezTo>
                    <a:pt x="96050" y="131735"/>
                    <a:pt x="114873" y="107814"/>
                    <a:pt x="114383" y="80805"/>
                  </a:cubicBezTo>
                  <a:cubicBezTo>
                    <a:pt x="114211" y="70316"/>
                    <a:pt x="112569" y="68968"/>
                    <a:pt x="97938" y="3186"/>
                  </a:cubicBezTo>
                  <a:cubicBezTo>
                    <a:pt x="97521" y="1323"/>
                    <a:pt x="95854" y="0"/>
                    <a:pt x="93967" y="0"/>
                  </a:cubicBezTo>
                  <a:lnTo>
                    <a:pt x="73943" y="0"/>
                  </a:lnTo>
                  <a:cubicBezTo>
                    <a:pt x="71689" y="0"/>
                    <a:pt x="69850" y="1838"/>
                    <a:pt x="69850" y="4093"/>
                  </a:cubicBezTo>
                  <a:cubicBezTo>
                    <a:pt x="69850" y="6348"/>
                    <a:pt x="71689" y="8161"/>
                    <a:pt x="73943" y="8161"/>
                  </a:cubicBezTo>
                  <a:lnTo>
                    <a:pt x="90707" y="8161"/>
                  </a:lnTo>
                  <a:cubicBezTo>
                    <a:pt x="90707" y="8161"/>
                    <a:pt x="105413" y="72767"/>
                    <a:pt x="105584" y="73771"/>
                  </a:cubicBezTo>
                  <a:cubicBezTo>
                    <a:pt x="96982" y="69556"/>
                    <a:pt x="86688" y="65610"/>
                    <a:pt x="77742" y="65365"/>
                  </a:cubicBezTo>
                  <a:cubicBezTo>
                    <a:pt x="77463" y="65356"/>
                    <a:pt x="77185" y="65352"/>
                    <a:pt x="76907" y="65352"/>
                  </a:cubicBezTo>
                  <a:cubicBezTo>
                    <a:pt x="67796" y="65352"/>
                    <a:pt x="59433" y="69961"/>
                    <a:pt x="51346" y="74409"/>
                  </a:cubicBezTo>
                  <a:cubicBezTo>
                    <a:pt x="44318" y="78260"/>
                    <a:pt x="37656" y="81919"/>
                    <a:pt x="31550" y="81919"/>
                  </a:cubicBezTo>
                  <a:cubicBezTo>
                    <a:pt x="30779" y="81919"/>
                    <a:pt x="30017" y="81860"/>
                    <a:pt x="29264" y="81737"/>
                  </a:cubicBezTo>
                  <a:cubicBezTo>
                    <a:pt x="23700" y="80854"/>
                    <a:pt x="16936" y="76786"/>
                    <a:pt x="9583" y="69973"/>
                  </a:cubicBezTo>
                  <a:lnTo>
                    <a:pt x="23700" y="8161"/>
                  </a:lnTo>
                  <a:lnTo>
                    <a:pt x="41273" y="8161"/>
                  </a:lnTo>
                  <a:cubicBezTo>
                    <a:pt x="43528" y="8161"/>
                    <a:pt x="45342" y="6348"/>
                    <a:pt x="45342" y="4093"/>
                  </a:cubicBezTo>
                  <a:cubicBezTo>
                    <a:pt x="45342" y="1838"/>
                    <a:pt x="43528" y="0"/>
                    <a:pt x="41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" name="Google Shape;260;p36">
              <a:extLst>
                <a:ext uri="{FF2B5EF4-FFF2-40B4-BE49-F238E27FC236}">
                  <a16:creationId xmlns:a16="http://schemas.microsoft.com/office/drawing/2014/main" id="{22CE907E-78D7-0E4A-89F6-FD47CAE86502}"/>
                </a:ext>
              </a:extLst>
            </p:cNvPr>
            <p:cNvSpPr/>
            <p:nvPr/>
          </p:nvSpPr>
          <p:spPr>
            <a:xfrm>
              <a:off x="3713175" y="238125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69" y="0"/>
                  </a:moveTo>
                  <a:cubicBezTo>
                    <a:pt x="1814" y="0"/>
                    <a:pt x="1" y="1838"/>
                    <a:pt x="1" y="4093"/>
                  </a:cubicBezTo>
                  <a:cubicBezTo>
                    <a:pt x="1" y="6348"/>
                    <a:pt x="1814" y="8161"/>
                    <a:pt x="4069" y="8161"/>
                  </a:cubicBezTo>
                  <a:cubicBezTo>
                    <a:pt x="6324" y="8161"/>
                    <a:pt x="8162" y="6348"/>
                    <a:pt x="8162" y="4093"/>
                  </a:cubicBezTo>
                  <a:cubicBezTo>
                    <a:pt x="8162" y="1838"/>
                    <a:pt x="6324" y="0"/>
                    <a:pt x="40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64" name="Google Shape;243;p36">
            <a:extLst>
              <a:ext uri="{FF2B5EF4-FFF2-40B4-BE49-F238E27FC236}">
                <a16:creationId xmlns:a16="http://schemas.microsoft.com/office/drawing/2014/main" id="{68FFC0C2-C6FB-A74D-8842-F6E5D405079F}"/>
              </a:ext>
            </a:extLst>
          </p:cNvPr>
          <p:cNvSpPr/>
          <p:nvPr/>
        </p:nvSpPr>
        <p:spPr>
          <a:xfrm>
            <a:off x="4624196" y="5923984"/>
            <a:ext cx="1508584" cy="417385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5" name="Google Shape;244;p36">
            <a:extLst>
              <a:ext uri="{FF2B5EF4-FFF2-40B4-BE49-F238E27FC236}">
                <a16:creationId xmlns:a16="http://schemas.microsoft.com/office/drawing/2014/main" id="{C913033F-513B-B246-B73B-DDBD0AB1E7CA}"/>
              </a:ext>
            </a:extLst>
          </p:cNvPr>
          <p:cNvSpPr/>
          <p:nvPr/>
        </p:nvSpPr>
        <p:spPr>
          <a:xfrm>
            <a:off x="4105815" y="6030682"/>
            <a:ext cx="1072005" cy="233417"/>
          </a:xfrm>
          <a:prstGeom prst="rect">
            <a:avLst/>
          </a:prstGeom>
          <a:solidFill>
            <a:srgbClr val="FFC15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6" name="Google Shape;266;p36">
            <a:extLst>
              <a:ext uri="{FF2B5EF4-FFF2-40B4-BE49-F238E27FC236}">
                <a16:creationId xmlns:a16="http://schemas.microsoft.com/office/drawing/2014/main" id="{A2AC3BFA-2676-D942-80DB-D10966798220}"/>
              </a:ext>
            </a:extLst>
          </p:cNvPr>
          <p:cNvSpPr txBox="1">
            <a:spLocks/>
          </p:cNvSpPr>
          <p:nvPr/>
        </p:nvSpPr>
        <p:spPr>
          <a:xfrm>
            <a:off x="4755157" y="6089267"/>
            <a:ext cx="923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spcAft>
                <a:spcPts val="2133"/>
              </a:spcAft>
              <a:buNone/>
            </a:pPr>
            <a:r>
              <a:rPr lang="en" sz="1400" dirty="0">
                <a:solidFill>
                  <a:srgbClr val="FFFFFF"/>
                </a:solidFill>
                <a:latin typeface="Cambria" panose="02040503050406030204" pitchFamily="18" charset="0"/>
                <a:ea typeface="Pathway Gothic One"/>
                <a:cs typeface="Pathway Gothic One"/>
                <a:sym typeface="Pathway Gothic One"/>
              </a:rPr>
              <a:t>$20</a:t>
            </a:r>
          </a:p>
        </p:txBody>
      </p:sp>
      <p:grpSp>
        <p:nvGrpSpPr>
          <p:cNvPr id="170" name="Google Shape;261;p36">
            <a:extLst>
              <a:ext uri="{FF2B5EF4-FFF2-40B4-BE49-F238E27FC236}">
                <a16:creationId xmlns:a16="http://schemas.microsoft.com/office/drawing/2014/main" id="{1D3C6445-151B-9C48-9131-CE0354C64C9F}"/>
              </a:ext>
            </a:extLst>
          </p:cNvPr>
          <p:cNvGrpSpPr/>
          <p:nvPr/>
        </p:nvGrpSpPr>
        <p:grpSpPr>
          <a:xfrm>
            <a:off x="4202230" y="5999521"/>
            <a:ext cx="252765" cy="324059"/>
            <a:chOff x="1764725" y="238125"/>
            <a:chExt cx="4070975" cy="5219200"/>
          </a:xfrm>
          <a:solidFill>
            <a:srgbClr val="000000"/>
          </a:solidFill>
        </p:grpSpPr>
        <p:sp>
          <p:nvSpPr>
            <p:cNvPr id="171" name="Google Shape;262;p36">
              <a:extLst>
                <a:ext uri="{FF2B5EF4-FFF2-40B4-BE49-F238E27FC236}">
                  <a16:creationId xmlns:a16="http://schemas.microsoft.com/office/drawing/2014/main" id="{40C56247-A829-9D40-A2AD-1AD42513425E}"/>
                </a:ext>
              </a:extLst>
            </p:cNvPr>
            <p:cNvSpPr/>
            <p:nvPr/>
          </p:nvSpPr>
          <p:spPr>
            <a:xfrm>
              <a:off x="1764725" y="238125"/>
              <a:ext cx="4070975" cy="5219200"/>
            </a:xfrm>
            <a:custGeom>
              <a:avLst/>
              <a:gdLst/>
              <a:ahLst/>
              <a:cxnLst/>
              <a:rect l="l" t="t" r="r" b="b"/>
              <a:pathLst>
                <a:path w="162839" h="208768" extrusionOk="0">
                  <a:moveTo>
                    <a:pt x="135177" y="54671"/>
                  </a:moveTo>
                  <a:cubicBezTo>
                    <a:pt x="135079" y="55128"/>
                    <a:pt x="135014" y="55552"/>
                    <a:pt x="134981" y="56008"/>
                  </a:cubicBezTo>
                  <a:lnTo>
                    <a:pt x="134557" y="59336"/>
                  </a:lnTo>
                  <a:cubicBezTo>
                    <a:pt x="134296" y="61586"/>
                    <a:pt x="135862" y="63609"/>
                    <a:pt x="138113" y="63902"/>
                  </a:cubicBezTo>
                  <a:cubicBezTo>
                    <a:pt x="138276" y="63902"/>
                    <a:pt x="138439" y="63935"/>
                    <a:pt x="138602" y="63935"/>
                  </a:cubicBezTo>
                  <a:cubicBezTo>
                    <a:pt x="140625" y="63935"/>
                    <a:pt x="142386" y="62402"/>
                    <a:pt x="142647" y="60347"/>
                  </a:cubicBezTo>
                  <a:lnTo>
                    <a:pt x="143071" y="56987"/>
                  </a:lnTo>
                  <a:cubicBezTo>
                    <a:pt x="143136" y="56335"/>
                    <a:pt x="143267" y="55682"/>
                    <a:pt x="143365" y="55030"/>
                  </a:cubicBezTo>
                  <a:cubicBezTo>
                    <a:pt x="149921" y="57052"/>
                    <a:pt x="154684" y="63152"/>
                    <a:pt x="154684" y="70361"/>
                  </a:cubicBezTo>
                  <a:cubicBezTo>
                    <a:pt x="154684" y="79234"/>
                    <a:pt x="147475" y="86443"/>
                    <a:pt x="138602" y="86443"/>
                  </a:cubicBezTo>
                  <a:cubicBezTo>
                    <a:pt x="129762" y="86443"/>
                    <a:pt x="122553" y="79234"/>
                    <a:pt x="122553" y="70361"/>
                  </a:cubicBezTo>
                  <a:cubicBezTo>
                    <a:pt x="122553" y="62695"/>
                    <a:pt x="127968" y="56237"/>
                    <a:pt x="135177" y="54671"/>
                  </a:cubicBezTo>
                  <a:close/>
                  <a:moveTo>
                    <a:pt x="81159" y="8155"/>
                  </a:moveTo>
                  <a:cubicBezTo>
                    <a:pt x="106048" y="8155"/>
                    <a:pt x="128229" y="23291"/>
                    <a:pt x="137363" y="46190"/>
                  </a:cubicBezTo>
                  <a:cubicBezTo>
                    <a:pt x="124576" y="46842"/>
                    <a:pt x="114398" y="57444"/>
                    <a:pt x="114398" y="70361"/>
                  </a:cubicBezTo>
                  <a:cubicBezTo>
                    <a:pt x="114398" y="83703"/>
                    <a:pt x="125261" y="94598"/>
                    <a:pt x="138602" y="94598"/>
                  </a:cubicBezTo>
                  <a:cubicBezTo>
                    <a:pt x="142419" y="94598"/>
                    <a:pt x="146040" y="93684"/>
                    <a:pt x="149269" y="92118"/>
                  </a:cubicBezTo>
                  <a:cubicBezTo>
                    <a:pt x="152237" y="93619"/>
                    <a:pt x="154162" y="96685"/>
                    <a:pt x="154162" y="100045"/>
                  </a:cubicBezTo>
                  <a:cubicBezTo>
                    <a:pt x="154162" y="104481"/>
                    <a:pt x="151422" y="108950"/>
                    <a:pt x="146203" y="108950"/>
                  </a:cubicBezTo>
                  <a:lnTo>
                    <a:pt x="17061" y="108950"/>
                  </a:lnTo>
                  <a:cubicBezTo>
                    <a:pt x="12168" y="108950"/>
                    <a:pt x="8155" y="104971"/>
                    <a:pt x="8155" y="100045"/>
                  </a:cubicBezTo>
                  <a:cubicBezTo>
                    <a:pt x="8155" y="95152"/>
                    <a:pt x="12168" y="91173"/>
                    <a:pt x="17061" y="91173"/>
                  </a:cubicBezTo>
                  <a:lnTo>
                    <a:pt x="99817" y="91173"/>
                  </a:lnTo>
                  <a:cubicBezTo>
                    <a:pt x="102068" y="91173"/>
                    <a:pt x="103895" y="89346"/>
                    <a:pt x="103895" y="87095"/>
                  </a:cubicBezTo>
                  <a:cubicBezTo>
                    <a:pt x="103895" y="84844"/>
                    <a:pt x="102068" y="83018"/>
                    <a:pt x="99817" y="83018"/>
                  </a:cubicBezTo>
                  <a:lnTo>
                    <a:pt x="21464" y="83018"/>
                  </a:lnTo>
                  <a:cubicBezTo>
                    <a:pt x="20942" y="78581"/>
                    <a:pt x="20649" y="72351"/>
                    <a:pt x="20649" y="68665"/>
                  </a:cubicBezTo>
                  <a:cubicBezTo>
                    <a:pt x="20649" y="35295"/>
                    <a:pt x="47788" y="8155"/>
                    <a:pt x="81159" y="8155"/>
                  </a:cubicBezTo>
                  <a:close/>
                  <a:moveTo>
                    <a:pt x="40123" y="117105"/>
                  </a:moveTo>
                  <a:lnTo>
                    <a:pt x="47560" y="200612"/>
                  </a:lnTo>
                  <a:lnTo>
                    <a:pt x="35947" y="200612"/>
                  </a:lnTo>
                  <a:cubicBezTo>
                    <a:pt x="30337" y="200612"/>
                    <a:pt x="25574" y="196600"/>
                    <a:pt x="24596" y="191087"/>
                  </a:cubicBezTo>
                  <a:lnTo>
                    <a:pt x="11417" y="117105"/>
                  </a:lnTo>
                  <a:close/>
                  <a:moveTo>
                    <a:pt x="114007" y="117105"/>
                  </a:moveTo>
                  <a:lnTo>
                    <a:pt x="106569" y="200612"/>
                  </a:lnTo>
                  <a:lnTo>
                    <a:pt x="85236" y="200612"/>
                  </a:lnTo>
                  <a:lnTo>
                    <a:pt x="85236" y="152335"/>
                  </a:lnTo>
                  <a:cubicBezTo>
                    <a:pt x="85236" y="150084"/>
                    <a:pt x="83409" y="148257"/>
                    <a:pt x="81159" y="148257"/>
                  </a:cubicBezTo>
                  <a:cubicBezTo>
                    <a:pt x="78908" y="148257"/>
                    <a:pt x="77081" y="150084"/>
                    <a:pt x="77081" y="152335"/>
                  </a:cubicBezTo>
                  <a:lnTo>
                    <a:pt x="77081" y="200612"/>
                  </a:lnTo>
                  <a:lnTo>
                    <a:pt x="55748" y="200612"/>
                  </a:lnTo>
                  <a:lnTo>
                    <a:pt x="48310" y="117105"/>
                  </a:lnTo>
                  <a:close/>
                  <a:moveTo>
                    <a:pt x="150900" y="117105"/>
                  </a:moveTo>
                  <a:lnTo>
                    <a:pt x="137721" y="191087"/>
                  </a:lnTo>
                  <a:cubicBezTo>
                    <a:pt x="136743" y="196600"/>
                    <a:pt x="131948" y="200612"/>
                    <a:pt x="126337" y="200612"/>
                  </a:cubicBezTo>
                  <a:lnTo>
                    <a:pt x="114757" y="200612"/>
                  </a:lnTo>
                  <a:lnTo>
                    <a:pt x="122194" y="117105"/>
                  </a:lnTo>
                  <a:close/>
                  <a:moveTo>
                    <a:pt x="81159" y="0"/>
                  </a:moveTo>
                  <a:cubicBezTo>
                    <a:pt x="43287" y="0"/>
                    <a:pt x="12494" y="30793"/>
                    <a:pt x="12494" y="68665"/>
                  </a:cubicBezTo>
                  <a:cubicBezTo>
                    <a:pt x="12494" y="71862"/>
                    <a:pt x="12722" y="78288"/>
                    <a:pt x="13309" y="83409"/>
                  </a:cubicBezTo>
                  <a:cubicBezTo>
                    <a:pt x="5709" y="85138"/>
                    <a:pt x="0" y="91955"/>
                    <a:pt x="0" y="100045"/>
                  </a:cubicBezTo>
                  <a:cubicBezTo>
                    <a:pt x="0" y="103927"/>
                    <a:pt x="1305" y="107482"/>
                    <a:pt x="3491" y="110353"/>
                  </a:cubicBezTo>
                  <a:cubicBezTo>
                    <a:pt x="3458" y="110353"/>
                    <a:pt x="3425" y="110386"/>
                    <a:pt x="3425" y="110418"/>
                  </a:cubicBezTo>
                  <a:cubicBezTo>
                    <a:pt x="2643" y="111332"/>
                    <a:pt x="2316" y="112571"/>
                    <a:pt x="2545" y="113745"/>
                  </a:cubicBezTo>
                  <a:lnTo>
                    <a:pt x="16539" y="192522"/>
                  </a:lnTo>
                  <a:cubicBezTo>
                    <a:pt x="18235" y="201917"/>
                    <a:pt x="26390" y="208767"/>
                    <a:pt x="35947" y="208767"/>
                  </a:cubicBezTo>
                  <a:lnTo>
                    <a:pt x="126337" y="208767"/>
                  </a:lnTo>
                  <a:cubicBezTo>
                    <a:pt x="135927" y="208767"/>
                    <a:pt x="144082" y="201917"/>
                    <a:pt x="145779" y="192522"/>
                  </a:cubicBezTo>
                  <a:lnTo>
                    <a:pt x="159772" y="113745"/>
                  </a:lnTo>
                  <a:cubicBezTo>
                    <a:pt x="159968" y="112636"/>
                    <a:pt x="159707" y="111495"/>
                    <a:pt x="159055" y="110581"/>
                  </a:cubicBezTo>
                  <a:cubicBezTo>
                    <a:pt x="161110" y="107743"/>
                    <a:pt x="162284" y="104090"/>
                    <a:pt x="162284" y="100045"/>
                  </a:cubicBezTo>
                  <a:cubicBezTo>
                    <a:pt x="162284" y="94924"/>
                    <a:pt x="160001" y="90161"/>
                    <a:pt x="156217" y="86997"/>
                  </a:cubicBezTo>
                  <a:cubicBezTo>
                    <a:pt x="160294" y="82659"/>
                    <a:pt x="162839" y="76787"/>
                    <a:pt x="162839" y="70361"/>
                  </a:cubicBezTo>
                  <a:cubicBezTo>
                    <a:pt x="162839" y="59760"/>
                    <a:pt x="155956" y="50724"/>
                    <a:pt x="146464" y="47462"/>
                  </a:cubicBezTo>
                  <a:cubicBezTo>
                    <a:pt x="146431" y="47266"/>
                    <a:pt x="146366" y="47103"/>
                    <a:pt x="146300" y="46907"/>
                  </a:cubicBezTo>
                  <a:cubicBezTo>
                    <a:pt x="146300" y="46842"/>
                    <a:pt x="146268" y="46777"/>
                    <a:pt x="146235" y="46712"/>
                  </a:cubicBezTo>
                  <a:cubicBezTo>
                    <a:pt x="148780" y="41819"/>
                    <a:pt x="152629" y="37643"/>
                    <a:pt x="157489" y="34675"/>
                  </a:cubicBezTo>
                  <a:cubicBezTo>
                    <a:pt x="159414" y="33501"/>
                    <a:pt x="160033" y="31021"/>
                    <a:pt x="158859" y="29097"/>
                  </a:cubicBezTo>
                  <a:cubicBezTo>
                    <a:pt x="158088" y="27833"/>
                    <a:pt x="156740" y="27132"/>
                    <a:pt x="155361" y="27132"/>
                  </a:cubicBezTo>
                  <a:cubicBezTo>
                    <a:pt x="154639" y="27132"/>
                    <a:pt x="153909" y="27324"/>
                    <a:pt x="153249" y="27727"/>
                  </a:cubicBezTo>
                  <a:cubicBezTo>
                    <a:pt x="148975" y="30336"/>
                    <a:pt x="145322" y="33664"/>
                    <a:pt x="142386" y="37545"/>
                  </a:cubicBezTo>
                  <a:cubicBezTo>
                    <a:pt x="130839" y="14744"/>
                    <a:pt x="107320" y="0"/>
                    <a:pt x="811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" name="Google Shape;263;p36">
              <a:extLst>
                <a:ext uri="{FF2B5EF4-FFF2-40B4-BE49-F238E27FC236}">
                  <a16:creationId xmlns:a16="http://schemas.microsoft.com/office/drawing/2014/main" id="{BA90C9AA-15B2-E447-AB0E-BDC2554A8B95}"/>
                </a:ext>
              </a:extLst>
            </p:cNvPr>
            <p:cNvSpPr/>
            <p:nvPr/>
          </p:nvSpPr>
          <p:spPr>
            <a:xfrm>
              <a:off x="3683575" y="3481775"/>
              <a:ext cx="218600" cy="203475"/>
            </a:xfrm>
            <a:custGeom>
              <a:avLst/>
              <a:gdLst/>
              <a:ahLst/>
              <a:cxnLst/>
              <a:rect l="l" t="t" r="r" b="b"/>
              <a:pathLst>
                <a:path w="8744" h="8139" extrusionOk="0">
                  <a:moveTo>
                    <a:pt x="4401" y="1"/>
                  </a:moveTo>
                  <a:cubicBezTo>
                    <a:pt x="3453" y="1"/>
                    <a:pt x="2511" y="323"/>
                    <a:pt x="1762" y="962"/>
                  </a:cubicBezTo>
                  <a:cubicBezTo>
                    <a:pt x="490" y="2038"/>
                    <a:pt x="1" y="3865"/>
                    <a:pt x="555" y="5431"/>
                  </a:cubicBezTo>
                  <a:cubicBezTo>
                    <a:pt x="1143" y="7062"/>
                    <a:pt x="2708" y="8138"/>
                    <a:pt x="4405" y="8138"/>
                  </a:cubicBezTo>
                  <a:cubicBezTo>
                    <a:pt x="6329" y="8138"/>
                    <a:pt x="8025" y="6768"/>
                    <a:pt x="8417" y="4876"/>
                  </a:cubicBezTo>
                  <a:cubicBezTo>
                    <a:pt x="8743" y="3245"/>
                    <a:pt x="7993" y="1484"/>
                    <a:pt x="6558" y="603"/>
                  </a:cubicBezTo>
                  <a:cubicBezTo>
                    <a:pt x="5896" y="201"/>
                    <a:pt x="5147" y="1"/>
                    <a:pt x="4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" name="Google Shape;264;p36">
              <a:extLst>
                <a:ext uri="{FF2B5EF4-FFF2-40B4-BE49-F238E27FC236}">
                  <a16:creationId xmlns:a16="http://schemas.microsoft.com/office/drawing/2014/main" id="{917EBC27-B7D2-A141-84F1-52DB42932E2D}"/>
                </a:ext>
              </a:extLst>
            </p:cNvPr>
            <p:cNvSpPr/>
            <p:nvPr/>
          </p:nvSpPr>
          <p:spPr>
            <a:xfrm>
              <a:off x="3268500" y="693975"/>
              <a:ext cx="709500" cy="648350"/>
            </a:xfrm>
            <a:custGeom>
              <a:avLst/>
              <a:gdLst/>
              <a:ahLst/>
              <a:cxnLst/>
              <a:rect l="l" t="t" r="r" b="b"/>
              <a:pathLst>
                <a:path w="28380" h="25934" extrusionOk="0">
                  <a:moveTo>
                    <a:pt x="19148" y="8155"/>
                  </a:moveTo>
                  <a:lnTo>
                    <a:pt x="14190" y="16767"/>
                  </a:lnTo>
                  <a:lnTo>
                    <a:pt x="9232" y="8155"/>
                  </a:lnTo>
                  <a:close/>
                  <a:moveTo>
                    <a:pt x="7470" y="1"/>
                  </a:moveTo>
                  <a:cubicBezTo>
                    <a:pt x="4893" y="1"/>
                    <a:pt x="2577" y="1338"/>
                    <a:pt x="1273" y="3556"/>
                  </a:cubicBezTo>
                  <a:cubicBezTo>
                    <a:pt x="0" y="5807"/>
                    <a:pt x="0" y="8482"/>
                    <a:pt x="1273" y="10700"/>
                  </a:cubicBezTo>
                  <a:lnTo>
                    <a:pt x="7992" y="22345"/>
                  </a:lnTo>
                  <a:cubicBezTo>
                    <a:pt x="9297" y="24596"/>
                    <a:pt x="11613" y="25933"/>
                    <a:pt x="14190" y="25933"/>
                  </a:cubicBezTo>
                  <a:cubicBezTo>
                    <a:pt x="16767" y="25933"/>
                    <a:pt x="19083" y="24596"/>
                    <a:pt x="20388" y="22345"/>
                  </a:cubicBezTo>
                  <a:lnTo>
                    <a:pt x="27108" y="10700"/>
                  </a:lnTo>
                  <a:cubicBezTo>
                    <a:pt x="28380" y="8482"/>
                    <a:pt x="28380" y="5807"/>
                    <a:pt x="27108" y="3556"/>
                  </a:cubicBezTo>
                  <a:cubicBezTo>
                    <a:pt x="25803" y="1338"/>
                    <a:pt x="23487" y="1"/>
                    <a:pt x="20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" name="Google Shape;265;p36">
              <a:extLst>
                <a:ext uri="{FF2B5EF4-FFF2-40B4-BE49-F238E27FC236}">
                  <a16:creationId xmlns:a16="http://schemas.microsoft.com/office/drawing/2014/main" id="{90D7E1A0-2901-0A40-B679-CAE55225D837}"/>
                </a:ext>
              </a:extLst>
            </p:cNvPr>
            <p:cNvSpPr/>
            <p:nvPr/>
          </p:nvSpPr>
          <p:spPr>
            <a:xfrm>
              <a:off x="2584300" y="1146575"/>
              <a:ext cx="702975" cy="681775"/>
            </a:xfrm>
            <a:custGeom>
              <a:avLst/>
              <a:gdLst/>
              <a:ahLst/>
              <a:cxnLst/>
              <a:rect l="l" t="t" r="r" b="b"/>
              <a:pathLst>
                <a:path w="28119" h="27271" extrusionOk="0">
                  <a:moveTo>
                    <a:pt x="16571" y="9101"/>
                  </a:moveTo>
                  <a:lnTo>
                    <a:pt x="19148" y="18692"/>
                  </a:lnTo>
                  <a:lnTo>
                    <a:pt x="19148" y="18692"/>
                  </a:lnTo>
                  <a:lnTo>
                    <a:pt x="9525" y="16147"/>
                  </a:lnTo>
                  <a:lnTo>
                    <a:pt x="16571" y="9101"/>
                  </a:lnTo>
                  <a:close/>
                  <a:moveTo>
                    <a:pt x="17015" y="1"/>
                  </a:moveTo>
                  <a:cubicBezTo>
                    <a:pt x="15173" y="1"/>
                    <a:pt x="13397" y="728"/>
                    <a:pt x="12037" y="2088"/>
                  </a:cubicBezTo>
                  <a:lnTo>
                    <a:pt x="2545" y="11613"/>
                  </a:lnTo>
                  <a:cubicBezTo>
                    <a:pt x="718" y="13440"/>
                    <a:pt x="0" y="16017"/>
                    <a:pt x="685" y="18496"/>
                  </a:cubicBezTo>
                  <a:cubicBezTo>
                    <a:pt x="1338" y="21008"/>
                    <a:pt x="3230" y="22900"/>
                    <a:pt x="5741" y="23552"/>
                  </a:cubicBezTo>
                  <a:lnTo>
                    <a:pt x="18724" y="27042"/>
                  </a:lnTo>
                  <a:cubicBezTo>
                    <a:pt x="19344" y="27205"/>
                    <a:pt x="19964" y="27271"/>
                    <a:pt x="20583" y="27271"/>
                  </a:cubicBezTo>
                  <a:cubicBezTo>
                    <a:pt x="22475" y="27271"/>
                    <a:pt x="24237" y="26553"/>
                    <a:pt x="25607" y="25183"/>
                  </a:cubicBezTo>
                  <a:cubicBezTo>
                    <a:pt x="27434" y="23356"/>
                    <a:pt x="28119" y="20779"/>
                    <a:pt x="27466" y="18300"/>
                  </a:cubicBezTo>
                  <a:lnTo>
                    <a:pt x="23976" y="5285"/>
                  </a:lnTo>
                  <a:cubicBezTo>
                    <a:pt x="23324" y="2806"/>
                    <a:pt x="21432" y="914"/>
                    <a:pt x="18920" y="261"/>
                  </a:cubicBezTo>
                  <a:cubicBezTo>
                    <a:pt x="18287" y="87"/>
                    <a:pt x="17647" y="1"/>
                    <a:pt x="170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91" name="Google Shape;272;p36">
            <a:extLst>
              <a:ext uri="{FF2B5EF4-FFF2-40B4-BE49-F238E27FC236}">
                <a16:creationId xmlns:a16="http://schemas.microsoft.com/office/drawing/2014/main" id="{A891C932-A538-A64E-B37E-BFBC3381D839}"/>
              </a:ext>
            </a:extLst>
          </p:cNvPr>
          <p:cNvSpPr txBox="1">
            <a:spLocks/>
          </p:cNvSpPr>
          <p:nvPr/>
        </p:nvSpPr>
        <p:spPr>
          <a:xfrm>
            <a:off x="7276780" y="1154636"/>
            <a:ext cx="2634255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accen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1867" dirty="0">
                <a:solidFill>
                  <a:srgbClr val="CC5803"/>
                </a:solidFill>
                <a:latin typeface="Cambria" panose="02040503050406030204" pitchFamily="18" charset="0"/>
              </a:rPr>
              <a:t>COVID-19 IMPACT</a:t>
            </a:r>
          </a:p>
        </p:txBody>
      </p:sp>
      <p:grpSp>
        <p:nvGrpSpPr>
          <p:cNvPr id="292" name="Google Shape;4215;p40">
            <a:extLst>
              <a:ext uri="{FF2B5EF4-FFF2-40B4-BE49-F238E27FC236}">
                <a16:creationId xmlns:a16="http://schemas.microsoft.com/office/drawing/2014/main" id="{B3BA256E-BD6E-0949-8138-8C5135FAB6F9}"/>
              </a:ext>
            </a:extLst>
          </p:cNvPr>
          <p:cNvGrpSpPr/>
          <p:nvPr/>
        </p:nvGrpSpPr>
        <p:grpSpPr>
          <a:xfrm>
            <a:off x="8972167" y="2700717"/>
            <a:ext cx="308427" cy="280736"/>
            <a:chOff x="1487200" y="4421025"/>
            <a:chExt cx="483125" cy="439750"/>
          </a:xfrm>
          <a:solidFill>
            <a:srgbClr val="FFFFFF"/>
          </a:solidFill>
        </p:grpSpPr>
        <p:sp>
          <p:nvSpPr>
            <p:cNvPr id="293" name="Google Shape;4216;p40">
              <a:extLst>
                <a:ext uri="{FF2B5EF4-FFF2-40B4-BE49-F238E27FC236}">
                  <a16:creationId xmlns:a16="http://schemas.microsoft.com/office/drawing/2014/main" id="{71C7AF51-A68C-614B-9AD8-12513280C089}"/>
                </a:ext>
              </a:extLst>
            </p:cNvPr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294" name="Google Shape;4217;p40">
              <a:extLst>
                <a:ext uri="{FF2B5EF4-FFF2-40B4-BE49-F238E27FC236}">
                  <a16:creationId xmlns:a16="http://schemas.microsoft.com/office/drawing/2014/main" id="{69701362-2AB5-E14C-B1A6-3002F767DF08}"/>
                </a:ext>
              </a:extLst>
            </p:cNvPr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295" name="Google Shape;4218;p40">
              <a:extLst>
                <a:ext uri="{FF2B5EF4-FFF2-40B4-BE49-F238E27FC236}">
                  <a16:creationId xmlns:a16="http://schemas.microsoft.com/office/drawing/2014/main" id="{969ADB2C-1813-DA42-9308-6CB4323A5DD7}"/>
                </a:ext>
              </a:extLst>
            </p:cNvPr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296" name="Google Shape;4219;p40">
              <a:extLst>
                <a:ext uri="{FF2B5EF4-FFF2-40B4-BE49-F238E27FC236}">
                  <a16:creationId xmlns:a16="http://schemas.microsoft.com/office/drawing/2014/main" id="{92594E06-9F7C-8445-A6FD-F41CC6DB0E00}"/>
                </a:ext>
              </a:extLst>
            </p:cNvPr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  <a:latin typeface="Cambria" panose="02040503050406030204" pitchFamily="18" charset="0"/>
              </a:endParaRPr>
            </a:p>
          </p:txBody>
        </p:sp>
      </p:grpSp>
      <p:sp>
        <p:nvSpPr>
          <p:cNvPr id="307" name="Google Shape;195;p36">
            <a:extLst>
              <a:ext uri="{FF2B5EF4-FFF2-40B4-BE49-F238E27FC236}">
                <a16:creationId xmlns:a16="http://schemas.microsoft.com/office/drawing/2014/main" id="{2DB37B7C-D563-8441-B4D5-CB16E501CD99}"/>
              </a:ext>
            </a:extLst>
          </p:cNvPr>
          <p:cNvSpPr txBox="1">
            <a:spLocks/>
          </p:cNvSpPr>
          <p:nvPr/>
        </p:nvSpPr>
        <p:spPr>
          <a:xfrm>
            <a:off x="7409559" y="2044424"/>
            <a:ext cx="3842415" cy="1105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dirty="0">
                <a:solidFill>
                  <a:srgbClr val="1F1300"/>
                </a:solidFill>
                <a:latin typeface="Cambria" panose="02040503050406030204" pitchFamily="18" charset="0"/>
              </a:rPr>
              <a:t>More than 75% of consumers have experimented with a different shopping behavior during the crisis, including trying new brands. (Source: McKinsey)</a:t>
            </a:r>
          </a:p>
        </p:txBody>
      </p:sp>
      <p:sp>
        <p:nvSpPr>
          <p:cNvPr id="308" name="Google Shape;195;p36">
            <a:extLst>
              <a:ext uri="{FF2B5EF4-FFF2-40B4-BE49-F238E27FC236}">
                <a16:creationId xmlns:a16="http://schemas.microsoft.com/office/drawing/2014/main" id="{ECBE2388-720E-9844-9EC5-60942114F82F}"/>
              </a:ext>
            </a:extLst>
          </p:cNvPr>
          <p:cNvSpPr txBox="1">
            <a:spLocks/>
          </p:cNvSpPr>
          <p:nvPr/>
        </p:nvSpPr>
        <p:spPr>
          <a:xfrm>
            <a:off x="7401166" y="1686422"/>
            <a:ext cx="3850805" cy="332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b="1" dirty="0">
                <a:solidFill>
                  <a:srgbClr val="1F1300"/>
                </a:solidFill>
                <a:latin typeface="Cambria" panose="02040503050406030204" pitchFamily="18" charset="0"/>
              </a:rPr>
              <a:t>Experiment new brands</a:t>
            </a:r>
          </a:p>
        </p:txBody>
      </p:sp>
      <p:sp>
        <p:nvSpPr>
          <p:cNvPr id="309" name="Google Shape;195;p36">
            <a:extLst>
              <a:ext uri="{FF2B5EF4-FFF2-40B4-BE49-F238E27FC236}">
                <a16:creationId xmlns:a16="http://schemas.microsoft.com/office/drawing/2014/main" id="{7E45BFD3-53A3-D04C-814B-60BD47E98FF1}"/>
              </a:ext>
            </a:extLst>
          </p:cNvPr>
          <p:cNvSpPr txBox="1">
            <a:spLocks/>
          </p:cNvSpPr>
          <p:nvPr/>
        </p:nvSpPr>
        <p:spPr>
          <a:xfrm>
            <a:off x="7435895" y="3608217"/>
            <a:ext cx="3810127" cy="1134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dirty="0">
                <a:solidFill>
                  <a:srgbClr val="1F1300"/>
                </a:solidFill>
                <a:latin typeface="Cambria" panose="02040503050406030204" pitchFamily="18" charset="0"/>
              </a:rPr>
              <a:t>Consumers are looking for ways to engage in travel-like experiences. Airbnb launched online experiences and famous landmarks now have virtual tours available. </a:t>
            </a:r>
          </a:p>
        </p:txBody>
      </p:sp>
      <p:sp>
        <p:nvSpPr>
          <p:cNvPr id="310" name="Google Shape;195;p36">
            <a:extLst>
              <a:ext uri="{FF2B5EF4-FFF2-40B4-BE49-F238E27FC236}">
                <a16:creationId xmlns:a16="http://schemas.microsoft.com/office/drawing/2014/main" id="{1CB904F6-86E3-8D43-A86F-8B619D83575C}"/>
              </a:ext>
            </a:extLst>
          </p:cNvPr>
          <p:cNvSpPr txBox="1">
            <a:spLocks/>
          </p:cNvSpPr>
          <p:nvPr/>
        </p:nvSpPr>
        <p:spPr>
          <a:xfrm>
            <a:off x="7435900" y="3278216"/>
            <a:ext cx="3810121" cy="332056"/>
          </a:xfrm>
          <a:prstGeom prst="rect">
            <a:avLst/>
          </a:prstGeom>
          <a:solidFill>
            <a:srgbClr val="CC5803">
              <a:alpha val="3900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b="1" dirty="0">
                <a:solidFill>
                  <a:srgbClr val="1F1300"/>
                </a:solidFill>
                <a:latin typeface="Cambria" panose="02040503050406030204" pitchFamily="18" charset="0"/>
              </a:rPr>
              <a:t>Rise of at-home travel</a:t>
            </a:r>
          </a:p>
        </p:txBody>
      </p:sp>
      <p:sp>
        <p:nvSpPr>
          <p:cNvPr id="311" name="Google Shape;195;p36">
            <a:extLst>
              <a:ext uri="{FF2B5EF4-FFF2-40B4-BE49-F238E27FC236}">
                <a16:creationId xmlns:a16="http://schemas.microsoft.com/office/drawing/2014/main" id="{69642D28-44F1-0244-8C26-2E9ABCF6A222}"/>
              </a:ext>
            </a:extLst>
          </p:cNvPr>
          <p:cNvSpPr txBox="1">
            <a:spLocks/>
          </p:cNvSpPr>
          <p:nvPr/>
        </p:nvSpPr>
        <p:spPr>
          <a:xfrm>
            <a:off x="7441853" y="5217886"/>
            <a:ext cx="3810127" cy="111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dirty="0">
                <a:solidFill>
                  <a:srgbClr val="1F1300"/>
                </a:solidFill>
                <a:latin typeface="Cambria" panose="02040503050406030204" pitchFamily="18" charset="0"/>
              </a:rPr>
              <a:t>Search interest in “watching together” is up over 4X since early January. Consumers are seeking for new activities to do with their respective families (Source: Google)</a:t>
            </a:r>
          </a:p>
        </p:txBody>
      </p:sp>
      <p:sp>
        <p:nvSpPr>
          <p:cNvPr id="312" name="Google Shape;195;p36">
            <a:extLst>
              <a:ext uri="{FF2B5EF4-FFF2-40B4-BE49-F238E27FC236}">
                <a16:creationId xmlns:a16="http://schemas.microsoft.com/office/drawing/2014/main" id="{49C4BD38-37BC-9148-ABC2-2CCCF623EE69}"/>
              </a:ext>
            </a:extLst>
          </p:cNvPr>
          <p:cNvSpPr txBox="1">
            <a:spLocks/>
          </p:cNvSpPr>
          <p:nvPr/>
        </p:nvSpPr>
        <p:spPr>
          <a:xfrm>
            <a:off x="7435900" y="4876298"/>
            <a:ext cx="3810121" cy="332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●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ntic"/>
              <a:buChar char="○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Antic"/>
              <a:buChar char="■"/>
              <a:defRPr sz="1200" b="0" i="0" u="none" strike="noStrike" cap="none">
                <a:solidFill>
                  <a:schemeClr val="accent2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>
              <a:buNone/>
            </a:pPr>
            <a:r>
              <a:rPr lang="en-US" sz="1467" b="1" dirty="0">
                <a:solidFill>
                  <a:srgbClr val="1F1300"/>
                </a:solidFill>
                <a:latin typeface="Cambria" panose="02040503050406030204" pitchFamily="18" charset="0"/>
              </a:rPr>
              <a:t>Desire for social interactions</a:t>
            </a:r>
          </a:p>
        </p:txBody>
      </p:sp>
    </p:spTree>
    <p:extLst>
      <p:ext uri="{BB962C8B-B14F-4D97-AF65-F5344CB8AC3E}">
        <p14:creationId xmlns:p14="http://schemas.microsoft.com/office/powerpoint/2010/main" val="341289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89;p38">
            <a:extLst>
              <a:ext uri="{FF2B5EF4-FFF2-40B4-BE49-F238E27FC236}">
                <a16:creationId xmlns:a16="http://schemas.microsoft.com/office/drawing/2014/main" id="{8633F1C9-66BA-974C-8C71-79AA8E090E5C}"/>
              </a:ext>
            </a:extLst>
          </p:cNvPr>
          <p:cNvSpPr/>
          <p:nvPr/>
        </p:nvSpPr>
        <p:spPr>
          <a:xfrm>
            <a:off x="943591" y="3855127"/>
            <a:ext cx="1690588" cy="39714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" name="Google Shape;390;p38">
            <a:extLst>
              <a:ext uri="{FF2B5EF4-FFF2-40B4-BE49-F238E27FC236}">
                <a16:creationId xmlns:a16="http://schemas.microsoft.com/office/drawing/2014/main" id="{0CE3668F-3180-3547-8EEA-0CD27175FD77}"/>
              </a:ext>
            </a:extLst>
          </p:cNvPr>
          <p:cNvSpPr/>
          <p:nvPr/>
        </p:nvSpPr>
        <p:spPr>
          <a:xfrm>
            <a:off x="3593417" y="3855127"/>
            <a:ext cx="1690588" cy="39714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" name="Google Shape;391;p38">
            <a:extLst>
              <a:ext uri="{FF2B5EF4-FFF2-40B4-BE49-F238E27FC236}">
                <a16:creationId xmlns:a16="http://schemas.microsoft.com/office/drawing/2014/main" id="{4EA8B556-B375-A849-BB56-8474C4BFA83B}"/>
              </a:ext>
            </a:extLst>
          </p:cNvPr>
          <p:cNvSpPr/>
          <p:nvPr/>
        </p:nvSpPr>
        <p:spPr>
          <a:xfrm>
            <a:off x="6243242" y="3855127"/>
            <a:ext cx="1690588" cy="397140"/>
          </a:xfrm>
          <a:prstGeom prst="rect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7" name="Google Shape;392;p38">
            <a:extLst>
              <a:ext uri="{FF2B5EF4-FFF2-40B4-BE49-F238E27FC236}">
                <a16:creationId xmlns:a16="http://schemas.microsoft.com/office/drawing/2014/main" id="{069003AB-5132-6D49-987A-9DF463AAC4C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634179" y="4053697"/>
            <a:ext cx="959237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" name="Google Shape;393;p38">
            <a:extLst>
              <a:ext uri="{FF2B5EF4-FFF2-40B4-BE49-F238E27FC236}">
                <a16:creationId xmlns:a16="http://schemas.microsoft.com/office/drawing/2014/main" id="{AACC44F3-9BDD-4546-8790-891A4402D118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5284004" y="4053697"/>
            <a:ext cx="959237" cy="0"/>
          </a:xfrm>
          <a:prstGeom prst="straightConnector1">
            <a:avLst/>
          </a:prstGeom>
          <a:noFill/>
          <a:ln w="19050" cap="flat" cmpd="sng">
            <a:solidFill>
              <a:srgbClr val="2F2F2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394;p38">
            <a:extLst>
              <a:ext uri="{FF2B5EF4-FFF2-40B4-BE49-F238E27FC236}">
                <a16:creationId xmlns:a16="http://schemas.microsoft.com/office/drawing/2014/main" id="{F3FD3A1C-1425-D34A-AFAF-301DBF09C98E}"/>
              </a:ext>
            </a:extLst>
          </p:cNvPr>
          <p:cNvSpPr txBox="1"/>
          <p:nvPr/>
        </p:nvSpPr>
        <p:spPr>
          <a:xfrm>
            <a:off x="1069299" y="3822489"/>
            <a:ext cx="1400845" cy="472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000" b="1" dirty="0">
                <a:solidFill>
                  <a:srgbClr val="2F2F2F"/>
                </a:solidFill>
                <a:latin typeface="Times" pitchFamily="2" charset="0"/>
                <a:ea typeface="Reem Kufi"/>
                <a:cs typeface="Reem Kufi"/>
                <a:sym typeface="Reem Kufi"/>
              </a:rPr>
              <a:t>Quality</a:t>
            </a:r>
            <a:endParaRPr sz="2000" b="1" dirty="0">
              <a:solidFill>
                <a:srgbClr val="2F2F2F"/>
              </a:solidFill>
              <a:latin typeface="Times" pitchFamily="2" charset="0"/>
              <a:ea typeface="Reem Kufi"/>
              <a:cs typeface="Reem Kufi"/>
              <a:sym typeface="Reem Kufi"/>
            </a:endParaRPr>
          </a:p>
        </p:txBody>
      </p:sp>
      <p:sp>
        <p:nvSpPr>
          <p:cNvPr id="10" name="Google Shape;395;p38">
            <a:extLst>
              <a:ext uri="{FF2B5EF4-FFF2-40B4-BE49-F238E27FC236}">
                <a16:creationId xmlns:a16="http://schemas.microsoft.com/office/drawing/2014/main" id="{741ED17C-F632-FA4A-AC0F-4D8B4051D796}"/>
              </a:ext>
            </a:extLst>
          </p:cNvPr>
          <p:cNvSpPr txBox="1"/>
          <p:nvPr/>
        </p:nvSpPr>
        <p:spPr>
          <a:xfrm>
            <a:off x="3715000" y="3822489"/>
            <a:ext cx="1400845" cy="472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000" b="1" dirty="0">
                <a:solidFill>
                  <a:srgbClr val="2F2F2F"/>
                </a:solidFill>
                <a:latin typeface="Times" pitchFamily="2" charset="0"/>
                <a:ea typeface="Reem Kufi"/>
                <a:cs typeface="Reem Kufi"/>
                <a:sym typeface="Reem Kufi"/>
              </a:rPr>
              <a:t>Care</a:t>
            </a:r>
            <a:endParaRPr sz="2000" b="1" dirty="0">
              <a:solidFill>
                <a:srgbClr val="2F2F2F"/>
              </a:solidFill>
              <a:latin typeface="Times" pitchFamily="2" charset="0"/>
              <a:ea typeface="Reem Kufi"/>
              <a:cs typeface="Reem Kufi"/>
              <a:sym typeface="Reem Kufi"/>
            </a:endParaRPr>
          </a:p>
        </p:txBody>
      </p:sp>
      <p:sp>
        <p:nvSpPr>
          <p:cNvPr id="11" name="Google Shape;396;p38">
            <a:extLst>
              <a:ext uri="{FF2B5EF4-FFF2-40B4-BE49-F238E27FC236}">
                <a16:creationId xmlns:a16="http://schemas.microsoft.com/office/drawing/2014/main" id="{98E72F1E-CC70-204B-BB6B-B8B671CE8A0A}"/>
              </a:ext>
            </a:extLst>
          </p:cNvPr>
          <p:cNvSpPr txBox="1"/>
          <p:nvPr/>
        </p:nvSpPr>
        <p:spPr>
          <a:xfrm>
            <a:off x="6367001" y="3822489"/>
            <a:ext cx="1464114" cy="472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000" b="1" dirty="0">
                <a:solidFill>
                  <a:srgbClr val="2F2F2F"/>
                </a:solidFill>
                <a:latin typeface="Times" pitchFamily="2" charset="0"/>
                <a:ea typeface="Reem Kufi"/>
                <a:cs typeface="Reem Kufi"/>
                <a:sym typeface="Reem Kufi"/>
              </a:rPr>
              <a:t>Experience</a:t>
            </a:r>
            <a:endParaRPr sz="2000" b="1" dirty="0">
              <a:solidFill>
                <a:srgbClr val="2F2F2F"/>
              </a:solidFill>
              <a:latin typeface="Times" pitchFamily="2" charset="0"/>
              <a:ea typeface="Reem Kufi"/>
              <a:cs typeface="Reem Kufi"/>
              <a:sym typeface="Reem Kufi"/>
            </a:endParaRPr>
          </a:p>
        </p:txBody>
      </p:sp>
      <p:sp>
        <p:nvSpPr>
          <p:cNvPr id="14" name="Google Shape;399;p38">
            <a:extLst>
              <a:ext uri="{FF2B5EF4-FFF2-40B4-BE49-F238E27FC236}">
                <a16:creationId xmlns:a16="http://schemas.microsoft.com/office/drawing/2014/main" id="{51BED621-3619-284C-AE0D-A9E547314F15}"/>
              </a:ext>
            </a:extLst>
          </p:cNvPr>
          <p:cNvSpPr txBox="1"/>
          <p:nvPr/>
        </p:nvSpPr>
        <p:spPr>
          <a:xfrm>
            <a:off x="558003" y="4460563"/>
            <a:ext cx="2555794" cy="172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sz="1600" dirty="0">
                <a:latin typeface="Times" pitchFamily="2" charset="0"/>
              </a:rPr>
              <a:t>With the freshest and most exclusive ingredients using </a:t>
            </a:r>
            <a:r>
              <a:rPr lang="en-US" sz="1600" dirty="0" err="1">
                <a:latin typeface="Times" pitchFamily="2" charset="0"/>
              </a:rPr>
              <a:t>bincho-zumi</a:t>
            </a:r>
            <a:r>
              <a:rPr lang="en-US" sz="1600" dirty="0">
                <a:latin typeface="Times" pitchFamily="2" charset="0"/>
              </a:rPr>
              <a:t>, a smokeless charcoal, we can bring the authentic teppanyaki experience to your home.</a:t>
            </a:r>
            <a:endParaRPr sz="1600" dirty="0">
              <a:solidFill>
                <a:srgbClr val="2F2F2F"/>
              </a:solidFill>
              <a:latin typeface="Times" pitchFamily="2" charset="0"/>
              <a:ea typeface="Rokkitt Regular"/>
              <a:cs typeface="Rokkitt Regular"/>
              <a:sym typeface="Rokkitt Regular"/>
            </a:endParaRPr>
          </a:p>
        </p:txBody>
      </p:sp>
      <p:sp>
        <p:nvSpPr>
          <p:cNvPr id="15" name="Google Shape;400;p38">
            <a:extLst>
              <a:ext uri="{FF2B5EF4-FFF2-40B4-BE49-F238E27FC236}">
                <a16:creationId xmlns:a16="http://schemas.microsoft.com/office/drawing/2014/main" id="{D961FF88-3728-9442-9A92-09D54B9FF3FB}"/>
              </a:ext>
            </a:extLst>
          </p:cNvPr>
          <p:cNvSpPr txBox="1"/>
          <p:nvPr/>
        </p:nvSpPr>
        <p:spPr>
          <a:xfrm>
            <a:off x="3312305" y="4476552"/>
            <a:ext cx="2555792" cy="1723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600" dirty="0">
                <a:solidFill>
                  <a:srgbClr val="2F2F2F"/>
                </a:solidFill>
                <a:latin typeface="Times" pitchFamily="2" charset="0"/>
                <a:ea typeface="Rokkitt Regular"/>
                <a:cs typeface="Rokkitt Regular"/>
                <a:sym typeface="Rokkitt Regular"/>
              </a:rPr>
              <a:t>Our chefs are professionally trained in Japanese history, cuisine, and etiquette</a:t>
            </a:r>
            <a:r>
              <a:rPr lang="en-US" sz="1600" dirty="0">
                <a:solidFill>
                  <a:srgbClr val="2F2F2F"/>
                </a:solidFill>
                <a:latin typeface="Times" pitchFamily="2" charset="0"/>
                <a:ea typeface="Rokkitt Regular"/>
                <a:cs typeface="Rokkitt Regular"/>
                <a:sym typeface="Rokkitt Regular"/>
              </a:rPr>
              <a:t>. We provide full-service from equipment, ingredients, to cleaning </a:t>
            </a:r>
            <a:endParaRPr sz="1600" dirty="0">
              <a:solidFill>
                <a:srgbClr val="2F2F2F"/>
              </a:solidFill>
              <a:latin typeface="Times" pitchFamily="2" charset="0"/>
              <a:ea typeface="Rokkitt Regular"/>
              <a:cs typeface="Rokkitt Regular"/>
              <a:sym typeface="Rokkitt Regular"/>
            </a:endParaRPr>
          </a:p>
        </p:txBody>
      </p:sp>
      <p:sp>
        <p:nvSpPr>
          <p:cNvPr id="16" name="Google Shape;401;p38">
            <a:extLst>
              <a:ext uri="{FF2B5EF4-FFF2-40B4-BE49-F238E27FC236}">
                <a16:creationId xmlns:a16="http://schemas.microsoft.com/office/drawing/2014/main" id="{00580AA1-F000-614E-BAE5-B44E91DF3E1B}"/>
              </a:ext>
            </a:extLst>
          </p:cNvPr>
          <p:cNvSpPr txBox="1"/>
          <p:nvPr/>
        </p:nvSpPr>
        <p:spPr>
          <a:xfrm>
            <a:off x="5931175" y="4460563"/>
            <a:ext cx="2653961" cy="184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dirty="0">
                <a:solidFill>
                  <a:srgbClr val="2F2F2F"/>
                </a:solidFill>
                <a:latin typeface="Times" pitchFamily="2" charset="0"/>
                <a:ea typeface="Rokkitt Regular"/>
                <a:cs typeface="Rokkitt Regular"/>
                <a:sym typeface="Rokkitt Regular"/>
              </a:rPr>
              <a:t>Celebrate your special occasions at home. Gather around expert teppanyaki chefs are they prepare dishes with flair and precision right before your eyes.</a:t>
            </a:r>
            <a:endParaRPr sz="1600" dirty="0">
              <a:solidFill>
                <a:srgbClr val="2F2F2F"/>
              </a:solidFill>
              <a:latin typeface="Times" pitchFamily="2" charset="0"/>
              <a:ea typeface="Rokkitt Regular"/>
              <a:cs typeface="Rokkitt Regular"/>
              <a:sym typeface="Rokkitt Regular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63E3F79-79AA-BC40-8B4D-1FC36C6C8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17" r="16008"/>
          <a:stretch/>
        </p:blipFill>
        <p:spPr>
          <a:xfrm>
            <a:off x="3417380" y="1499631"/>
            <a:ext cx="2131489" cy="213121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2C95729-6689-C942-B01C-1B4B47A1D7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rcRect l="24110" t="-586" r="9215" b="586"/>
          <a:stretch/>
        </p:blipFill>
        <p:spPr>
          <a:xfrm>
            <a:off x="6052129" y="1483640"/>
            <a:ext cx="2134164" cy="213389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F965F1D-AC52-D14E-9FD9-0F508BD7CF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52" r="17557"/>
          <a:stretch/>
        </p:blipFill>
        <p:spPr>
          <a:xfrm>
            <a:off x="693432" y="1499631"/>
            <a:ext cx="2122392" cy="2131211"/>
          </a:xfrm>
          <a:prstGeom prst="rect">
            <a:avLst/>
          </a:prstGeom>
        </p:spPr>
      </p:pic>
      <p:sp>
        <p:nvSpPr>
          <p:cNvPr id="33" name="Google Shape;178;p36">
            <a:extLst>
              <a:ext uri="{FF2B5EF4-FFF2-40B4-BE49-F238E27FC236}">
                <a16:creationId xmlns:a16="http://schemas.microsoft.com/office/drawing/2014/main" id="{2C84B403-0BEF-0D4D-A5B8-DCDD6FA6C14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97778" y="379235"/>
            <a:ext cx="9236135" cy="64377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467" dirty="0">
                <a:solidFill>
                  <a:srgbClr val="000000"/>
                </a:solidFill>
                <a:latin typeface="Times" pitchFamily="2" charset="0"/>
                <a:ea typeface="Merriweather"/>
                <a:cs typeface="Merriweather"/>
                <a:sym typeface="Merriweather"/>
              </a:rPr>
              <a:t>Omakase brings Japan to your home</a:t>
            </a:r>
            <a:endParaRPr sz="3467" dirty="0">
              <a:solidFill>
                <a:srgbClr val="000000"/>
              </a:solidFill>
              <a:latin typeface="Times" pitchFamily="2" charset="0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6" name="Google Shape;190;p36">
            <a:extLst>
              <a:ext uri="{FF2B5EF4-FFF2-40B4-BE49-F238E27FC236}">
                <a16:creationId xmlns:a16="http://schemas.microsoft.com/office/drawing/2014/main" id="{34D93918-3526-4D40-A6AA-3F633DC9118C}"/>
              </a:ext>
            </a:extLst>
          </p:cNvPr>
          <p:cNvCxnSpPr/>
          <p:nvPr/>
        </p:nvCxnSpPr>
        <p:spPr>
          <a:xfrm>
            <a:off x="8585136" y="1324089"/>
            <a:ext cx="0" cy="4996800"/>
          </a:xfrm>
          <a:prstGeom prst="straightConnector1">
            <a:avLst/>
          </a:prstGeom>
          <a:noFill/>
          <a:ln w="9525" cap="flat" cmpd="sng">
            <a:solidFill>
              <a:srgbClr val="1F13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96;p38">
            <a:extLst>
              <a:ext uri="{FF2B5EF4-FFF2-40B4-BE49-F238E27FC236}">
                <a16:creationId xmlns:a16="http://schemas.microsoft.com/office/drawing/2014/main" id="{E4D1A100-B641-804F-A465-64A3770BC56C}"/>
              </a:ext>
            </a:extLst>
          </p:cNvPr>
          <p:cNvSpPr txBox="1"/>
          <p:nvPr/>
        </p:nvSpPr>
        <p:spPr>
          <a:xfrm>
            <a:off x="8993269" y="1322605"/>
            <a:ext cx="2505279" cy="472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 dirty="0">
                <a:solidFill>
                  <a:srgbClr val="2F2F2F"/>
                </a:solidFill>
                <a:latin typeface="Times" pitchFamily="2" charset="0"/>
                <a:ea typeface="Reem Kufi"/>
                <a:cs typeface="Reem Kufi"/>
                <a:sym typeface="Reem Kufi"/>
              </a:rPr>
              <a:t>Impact</a:t>
            </a:r>
            <a:endParaRPr sz="2400" b="1" dirty="0">
              <a:solidFill>
                <a:srgbClr val="2F2F2F"/>
              </a:solidFill>
              <a:latin typeface="Times" pitchFamily="2" charset="0"/>
              <a:ea typeface="Reem Kufi"/>
              <a:cs typeface="Reem Kufi"/>
              <a:sym typeface="Reem Kufi"/>
            </a:endParaRPr>
          </a:p>
        </p:txBody>
      </p:sp>
      <p:sp>
        <p:nvSpPr>
          <p:cNvPr id="36" name="Google Shape;270;p36">
            <a:extLst>
              <a:ext uri="{FF2B5EF4-FFF2-40B4-BE49-F238E27FC236}">
                <a16:creationId xmlns:a16="http://schemas.microsoft.com/office/drawing/2014/main" id="{E4A7D387-B13B-8145-9D8F-55070770FE70}"/>
              </a:ext>
            </a:extLst>
          </p:cNvPr>
          <p:cNvSpPr/>
          <p:nvPr/>
        </p:nvSpPr>
        <p:spPr>
          <a:xfrm>
            <a:off x="695461" y="1514629"/>
            <a:ext cx="2120364" cy="2099560"/>
          </a:xfrm>
          <a:prstGeom prst="rect">
            <a:avLst/>
          </a:prstGeom>
          <a:solidFill>
            <a:srgbClr val="783F04">
              <a:alpha val="111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7" name="Google Shape;270;p36">
            <a:extLst>
              <a:ext uri="{FF2B5EF4-FFF2-40B4-BE49-F238E27FC236}">
                <a16:creationId xmlns:a16="http://schemas.microsoft.com/office/drawing/2014/main" id="{54D6BF2B-5C50-EE41-81C7-B8FF10E648BE}"/>
              </a:ext>
            </a:extLst>
          </p:cNvPr>
          <p:cNvSpPr/>
          <p:nvPr/>
        </p:nvSpPr>
        <p:spPr>
          <a:xfrm>
            <a:off x="3420318" y="1514629"/>
            <a:ext cx="2120364" cy="2099560"/>
          </a:xfrm>
          <a:prstGeom prst="rect">
            <a:avLst/>
          </a:prstGeom>
          <a:solidFill>
            <a:srgbClr val="783F04">
              <a:alpha val="111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8" name="Google Shape;270;p36">
            <a:extLst>
              <a:ext uri="{FF2B5EF4-FFF2-40B4-BE49-F238E27FC236}">
                <a16:creationId xmlns:a16="http://schemas.microsoft.com/office/drawing/2014/main" id="{4DD833B2-95FD-4148-B251-F65C2AF1AC0D}"/>
              </a:ext>
            </a:extLst>
          </p:cNvPr>
          <p:cNvSpPr/>
          <p:nvPr/>
        </p:nvSpPr>
        <p:spPr>
          <a:xfrm>
            <a:off x="6056642" y="1483640"/>
            <a:ext cx="2120364" cy="2130549"/>
          </a:xfrm>
          <a:prstGeom prst="rect">
            <a:avLst/>
          </a:prstGeom>
          <a:solidFill>
            <a:srgbClr val="783F04">
              <a:alpha val="111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8A6CB9-32AC-6549-8A80-96AB7B66EF34}"/>
              </a:ext>
            </a:extLst>
          </p:cNvPr>
          <p:cNvSpPr txBox="1"/>
          <p:nvPr/>
        </p:nvSpPr>
        <p:spPr>
          <a:xfrm>
            <a:off x="9813187" y="2133522"/>
            <a:ext cx="15582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Times" pitchFamily="2" charset="0"/>
              </a:rPr>
              <a:t>250</a:t>
            </a:r>
            <a:r>
              <a:rPr lang="en-US" sz="50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578C76-5B85-9C4E-ADD1-52A693BEE607}"/>
              </a:ext>
            </a:extLst>
          </p:cNvPr>
          <p:cNvSpPr txBox="1"/>
          <p:nvPr/>
        </p:nvSpPr>
        <p:spPr>
          <a:xfrm>
            <a:off x="9670617" y="2810630"/>
            <a:ext cx="195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Profit per omakase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265AA-F818-434E-98B4-C8C3DCBB2889}"/>
              </a:ext>
            </a:extLst>
          </p:cNvPr>
          <p:cNvSpPr txBox="1"/>
          <p:nvPr/>
        </p:nvSpPr>
        <p:spPr>
          <a:xfrm>
            <a:off x="9810702" y="3432894"/>
            <a:ext cx="15582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Times" pitchFamily="2" charset="0"/>
              </a:rPr>
              <a:t>10+</a:t>
            </a:r>
            <a:r>
              <a:rPr lang="en-US" sz="5000" dirty="0"/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27530F-AE97-644F-92DE-994BB479110D}"/>
              </a:ext>
            </a:extLst>
          </p:cNvPr>
          <p:cNvSpPr txBox="1"/>
          <p:nvPr/>
        </p:nvSpPr>
        <p:spPr>
          <a:xfrm>
            <a:off x="9668132" y="4110002"/>
            <a:ext cx="195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Jobs retained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EF1AFC-5468-9643-B61C-17911C97C1D1}"/>
              </a:ext>
            </a:extLst>
          </p:cNvPr>
          <p:cNvSpPr txBox="1"/>
          <p:nvPr/>
        </p:nvSpPr>
        <p:spPr>
          <a:xfrm>
            <a:off x="9620215" y="4858287"/>
            <a:ext cx="20466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Times" pitchFamily="2" charset="0"/>
              </a:rPr>
              <a:t>26,000</a:t>
            </a:r>
            <a:endParaRPr lang="en-US" sz="5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9423EF-10B0-8F49-BDB5-EFDBCAF2427F}"/>
              </a:ext>
            </a:extLst>
          </p:cNvPr>
          <p:cNvSpPr txBox="1"/>
          <p:nvPr/>
        </p:nvSpPr>
        <p:spPr>
          <a:xfrm>
            <a:off x="9683210" y="5535395"/>
            <a:ext cx="195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Monthly profit</a:t>
            </a:r>
          </a:p>
        </p:txBody>
      </p:sp>
      <p:grpSp>
        <p:nvGrpSpPr>
          <p:cNvPr id="51" name="Google Shape;4342;p41">
            <a:extLst>
              <a:ext uri="{FF2B5EF4-FFF2-40B4-BE49-F238E27FC236}">
                <a16:creationId xmlns:a16="http://schemas.microsoft.com/office/drawing/2014/main" id="{4602C981-CD7B-FC4D-83A5-B93DEBE27179}"/>
              </a:ext>
            </a:extLst>
          </p:cNvPr>
          <p:cNvGrpSpPr/>
          <p:nvPr/>
        </p:nvGrpSpPr>
        <p:grpSpPr>
          <a:xfrm>
            <a:off x="9011508" y="3739196"/>
            <a:ext cx="372823" cy="370806"/>
            <a:chOff x="-64401400" y="1914475"/>
            <a:chExt cx="319000" cy="317275"/>
          </a:xfrm>
          <a:solidFill>
            <a:schemeClr val="tx1"/>
          </a:solidFill>
        </p:grpSpPr>
        <p:sp>
          <p:nvSpPr>
            <p:cNvPr id="52" name="Google Shape;4343;p41">
              <a:extLst>
                <a:ext uri="{FF2B5EF4-FFF2-40B4-BE49-F238E27FC236}">
                  <a16:creationId xmlns:a16="http://schemas.microsoft.com/office/drawing/2014/main" id="{E8B6130A-7C48-2D42-AF1C-E7556D5CCD62}"/>
                </a:ext>
              </a:extLst>
            </p:cNvPr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344;p41">
              <a:extLst>
                <a:ext uri="{FF2B5EF4-FFF2-40B4-BE49-F238E27FC236}">
                  <a16:creationId xmlns:a16="http://schemas.microsoft.com/office/drawing/2014/main" id="{61D963EA-E9D7-BA40-9237-5884B9572555}"/>
                </a:ext>
              </a:extLst>
            </p:cNvPr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345;p41">
              <a:extLst>
                <a:ext uri="{FF2B5EF4-FFF2-40B4-BE49-F238E27FC236}">
                  <a16:creationId xmlns:a16="http://schemas.microsoft.com/office/drawing/2014/main" id="{9AE8E4C2-3E47-E448-B305-637A2CF690ED}"/>
                </a:ext>
              </a:extLst>
            </p:cNvPr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4272;p41">
            <a:extLst>
              <a:ext uri="{FF2B5EF4-FFF2-40B4-BE49-F238E27FC236}">
                <a16:creationId xmlns:a16="http://schemas.microsoft.com/office/drawing/2014/main" id="{73957929-28BB-D24E-92BB-E428492EF898}"/>
              </a:ext>
            </a:extLst>
          </p:cNvPr>
          <p:cNvGrpSpPr/>
          <p:nvPr/>
        </p:nvGrpSpPr>
        <p:grpSpPr>
          <a:xfrm>
            <a:off x="8990647" y="2424026"/>
            <a:ext cx="386633" cy="386604"/>
            <a:chOff x="-65131525" y="1914325"/>
            <a:chExt cx="316650" cy="316625"/>
          </a:xfrm>
          <a:solidFill>
            <a:schemeClr val="tx1"/>
          </a:solidFill>
        </p:grpSpPr>
        <p:sp>
          <p:nvSpPr>
            <p:cNvPr id="56" name="Google Shape;4273;p41">
              <a:extLst>
                <a:ext uri="{FF2B5EF4-FFF2-40B4-BE49-F238E27FC236}">
                  <a16:creationId xmlns:a16="http://schemas.microsoft.com/office/drawing/2014/main" id="{B255BD57-3A92-7B48-B260-0CCAA4C3223C}"/>
                </a:ext>
              </a:extLst>
            </p:cNvPr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74;p41">
              <a:extLst>
                <a:ext uri="{FF2B5EF4-FFF2-40B4-BE49-F238E27FC236}">
                  <a16:creationId xmlns:a16="http://schemas.microsoft.com/office/drawing/2014/main" id="{476523B0-AFEA-6C4C-A8BE-2605E6CE6573}"/>
                </a:ext>
              </a:extLst>
            </p:cNvPr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4439;p41">
            <a:extLst>
              <a:ext uri="{FF2B5EF4-FFF2-40B4-BE49-F238E27FC236}">
                <a16:creationId xmlns:a16="http://schemas.microsoft.com/office/drawing/2014/main" id="{B4A42F88-2443-054C-8746-A9974C2EF8CF}"/>
              </a:ext>
            </a:extLst>
          </p:cNvPr>
          <p:cNvGrpSpPr/>
          <p:nvPr/>
        </p:nvGrpSpPr>
        <p:grpSpPr>
          <a:xfrm>
            <a:off x="8990647" y="5190127"/>
            <a:ext cx="386604" cy="386604"/>
            <a:chOff x="-61783350" y="2297100"/>
            <a:chExt cx="316650" cy="316650"/>
          </a:xfrm>
          <a:solidFill>
            <a:schemeClr val="tx1"/>
          </a:solidFill>
        </p:grpSpPr>
        <p:sp>
          <p:nvSpPr>
            <p:cNvPr id="59" name="Google Shape;4440;p41">
              <a:extLst>
                <a:ext uri="{FF2B5EF4-FFF2-40B4-BE49-F238E27FC236}">
                  <a16:creationId xmlns:a16="http://schemas.microsoft.com/office/drawing/2014/main" id="{633490DA-A00F-5E4E-AFB3-7F453E8EAAA4}"/>
                </a:ext>
              </a:extLst>
            </p:cNvPr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441;p41">
              <a:extLst>
                <a:ext uri="{FF2B5EF4-FFF2-40B4-BE49-F238E27FC236}">
                  <a16:creationId xmlns:a16="http://schemas.microsoft.com/office/drawing/2014/main" id="{8C70AC6E-56DA-524B-9AF9-89F0DD721787}"/>
                </a:ext>
              </a:extLst>
            </p:cNvPr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F2B14A6-1542-7744-B839-5400C52F1853}"/>
              </a:ext>
            </a:extLst>
          </p:cNvPr>
          <p:cNvSpPr txBox="1"/>
          <p:nvPr/>
        </p:nvSpPr>
        <p:spPr>
          <a:xfrm>
            <a:off x="8896186" y="6100580"/>
            <a:ext cx="2908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Projected financials for year 1 in appendix </a:t>
            </a:r>
          </a:p>
        </p:txBody>
      </p:sp>
    </p:spTree>
    <p:extLst>
      <p:ext uri="{BB962C8B-B14F-4D97-AF65-F5344CB8AC3E}">
        <p14:creationId xmlns:p14="http://schemas.microsoft.com/office/powerpoint/2010/main" val="189548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566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</TotalTime>
  <Words>300</Words>
  <Application>Microsoft Macintosh PowerPoint</Application>
  <PresentationFormat>Widescreen</PresentationFormat>
  <Paragraphs>41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Antic</vt:lpstr>
      <vt:lpstr>Arial</vt:lpstr>
      <vt:lpstr>Calibri</vt:lpstr>
      <vt:lpstr>Calibri Light</vt:lpstr>
      <vt:lpstr>Cambria</vt:lpstr>
      <vt:lpstr>Pathway Gothic One</vt:lpstr>
      <vt:lpstr>Times</vt:lpstr>
      <vt:lpstr>Office Theme</vt:lpstr>
      <vt:lpstr>Mid-career professionals are seeking new at-home experiences </vt:lpstr>
      <vt:lpstr>Omakase brings Japan to your home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Omakase brings Japan to your home</dc:title>
  <dc:creator>Chen, Lin-Jia</dc:creator>
  <cp:lastModifiedBy>Chen, Lin-Jia</cp:lastModifiedBy>
  <cp:revision>14</cp:revision>
  <dcterms:created xsi:type="dcterms:W3CDTF">2020-07-30T01:06:36Z</dcterms:created>
  <dcterms:modified xsi:type="dcterms:W3CDTF">2020-07-30T22:21:06Z</dcterms:modified>
</cp:coreProperties>
</file>

<file path=docProps/thumbnail.jpeg>
</file>